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emf" ContentType="image/x-emf"/>
  <Default Extension="mp3" ContentType="audio/mp3"/>
  <Default Extension="rels" ContentType="application/vnd.openxmlformats-package.relationships+xml"/>
  <Override PartName="/customXml/itemProps27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3"/>
  </p:handoutMasterIdLst>
  <p:sldIdLst>
    <p:sldId id="313" r:id="rId3"/>
    <p:sldId id="466" r:id="rId5"/>
    <p:sldId id="412" r:id="rId6"/>
    <p:sldId id="465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2" r:id="rId20"/>
    <p:sldId id="483" r:id="rId21"/>
    <p:sldId id="484" r:id="rId22"/>
    <p:sldId id="485" r:id="rId23"/>
    <p:sldId id="486" r:id="rId24"/>
    <p:sldId id="487" r:id="rId25"/>
    <p:sldId id="489" r:id="rId26"/>
    <p:sldId id="490" r:id="rId27"/>
    <p:sldId id="491" r:id="rId28"/>
    <p:sldId id="492" r:id="rId29"/>
    <p:sldId id="493" r:id="rId30"/>
    <p:sldId id="494" r:id="rId31"/>
    <p:sldId id="495" r:id="rId32"/>
  </p:sldIdLst>
  <p:sldSz cx="9144000" cy="5143500" type="screen16x9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90" userDrawn="1">
          <p15:clr>
            <a:srgbClr val="A4A3A4"/>
          </p15:clr>
        </p15:guide>
        <p15:guide id="2" pos="29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D0"/>
    <a:srgbClr val="4C9CC0"/>
    <a:srgbClr val="F9F9F9"/>
    <a:srgbClr val="41A3DF"/>
    <a:srgbClr val="2186C3"/>
    <a:srgbClr val="124768"/>
    <a:srgbClr val="9BEEFF"/>
    <a:srgbClr val="1C70A4"/>
    <a:srgbClr val="EE7D00"/>
    <a:srgbClr val="629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95119" autoAdjust="0"/>
  </p:normalViewPr>
  <p:slideViewPr>
    <p:cSldViewPr showGuides="1">
      <p:cViewPr varScale="1">
        <p:scale>
          <a:sx n="108" d="100"/>
          <a:sy n="108" d="100"/>
        </p:scale>
        <p:origin x="816" y="62"/>
      </p:cViewPr>
      <p:guideLst>
        <p:guide orient="horz" pos="1690"/>
        <p:guide pos="295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106" y="-102"/>
      </p:cViewPr>
      <p:guideLst>
        <p:guide orient="horz" pos="3005"/>
        <p:guide pos="221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gs" Target="tags/tag28.xml"/><Relationship Id="rId38" Type="http://schemas.openxmlformats.org/officeDocument/2006/relationships/customXml" Target="../customXml/item1.xml"/><Relationship Id="rId37" Type="http://schemas.openxmlformats.org/officeDocument/2006/relationships/customXmlProps" Target="../customXml/itemProps27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8F4C2-7610-42A6-BF2C-B11D352F3C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4AEAE-535F-4AE9-9C81-D40AE5A83DE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B654D-C9EB-4060-810C-DA73956868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61B18-8876-4120-B662-E27EB1A2D4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版权声明：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锐旗设计</a:t>
            </a:r>
            <a:r>
              <a:rPr lang="en-US" altLang="zh-CN" dirty="0" smtClean="0"/>
              <a:t>】:https://9ppt.taobao.com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61B18-8876-4120-B662-E27EB1A2D4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版权声明：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锐旗设计</a:t>
            </a:r>
            <a:r>
              <a:rPr lang="en-US" altLang="zh-CN" dirty="0" smtClean="0"/>
              <a:t>】:https://9ppt.taobao.com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smtClean="0"/>
              <a:t>问题！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2BB17-DE4E-4339-B59E-9728E93D4C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100000">
              <a:schemeClr val="tx2"/>
            </a:gs>
            <a:gs pos="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6" descr="000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" y="0"/>
            <a:ext cx="9144000" cy="5020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pattFill prst="openDmn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pattFill prst="openDmn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pher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CD9F9-72C8-4589-8A77-E0EAAC1A94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3447A-3CB4-4631-B405-5E14F97A7A6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5" Type="http://schemas.openxmlformats.org/officeDocument/2006/relationships/notesSlide" Target="../notesSlides/notesSlide2.xml"/><Relationship Id="rId24" Type="http://schemas.openxmlformats.org/officeDocument/2006/relationships/slideLayout" Target="../slideLayouts/slideLayout12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1763688" y="2643758"/>
            <a:ext cx="6912768" cy="41148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 smtClean="0">
                <a:ln w="635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学习汇报</a:t>
            </a:r>
            <a:r>
              <a:rPr lang="en-US" altLang="zh-CN" sz="4400" b="1" dirty="0" smtClean="0">
                <a:ln w="635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   Phone</a:t>
            </a:r>
            <a:r>
              <a:rPr lang="zh-CN" altLang="en-US" sz="4400" b="1" dirty="0" smtClean="0">
                <a:ln w="635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通话总结</a:t>
            </a:r>
            <a:endParaRPr lang="zh-CN" altLang="en-US" sz="4400" b="1" dirty="0" smtClean="0">
              <a:ln w="635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 bwMode="auto">
          <a:xfrm>
            <a:off x="5687695" y="3516630"/>
            <a:ext cx="1879600" cy="337820"/>
            <a:chOff x="1735656" y="3094970"/>
            <a:chExt cx="2844049" cy="338554"/>
          </a:xfrm>
        </p:grpSpPr>
        <p:sp>
          <p:nvSpPr>
            <p:cNvPr id="59" name="矩形 58"/>
            <p:cNvSpPr/>
            <p:nvPr/>
          </p:nvSpPr>
          <p:spPr>
            <a:xfrm>
              <a:off x="1735656" y="3094970"/>
              <a:ext cx="2844049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矩形 59"/>
            <p:cNvSpPr>
              <a:spLocks noChangeArrowheads="1"/>
            </p:cNvSpPr>
            <p:nvPr/>
          </p:nvSpPr>
          <p:spPr bwMode="auto">
            <a:xfrm>
              <a:off x="1735656" y="3128062"/>
              <a:ext cx="2579310" cy="276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蒋响</a:t>
              </a: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2024-4-23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Tech World Unit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0706" y="-167672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7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2483723" y="51435"/>
            <a:ext cx="4410869" cy="434181"/>
          </a:xfrm>
          <a:prstGeom prst="rect">
            <a:avLst/>
          </a:prstGeom>
          <a:noFill/>
        </p:spPr>
        <p:txBody>
          <a:bodyPr wrap="none" rtlCol="0" anchor="t"/>
          <a:p>
            <a:pPr algn="l"/>
            <a:r>
              <a:rPr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CallsManager创建通话连接</a:t>
            </a:r>
            <a:endParaRPr sz="2735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  <a:sym typeface="+mn-ea"/>
            </a:endParaRPr>
          </a:p>
        </p:txBody>
      </p:sp>
      <p:sp>
        <p:nvSpPr>
          <p:cNvPr id="3" name="Shape 3"/>
          <p:cNvSpPr/>
          <p:nvPr/>
        </p:nvSpPr>
        <p:spPr>
          <a:xfrm>
            <a:off x="262255" y="711200"/>
            <a:ext cx="3771265" cy="168529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26" name="文本框 25"/>
          <p:cNvSpPr txBox="1"/>
          <p:nvPr/>
        </p:nvSpPr>
        <p:spPr>
          <a:xfrm>
            <a:off x="323850" y="733425"/>
            <a:ext cx="4558030" cy="1622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进入attemptNextPhoneAccount()，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逐个检查每个账号是否满足通话条件，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满足则建立连接服务并调用 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 b="1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ConnectionServiceWrapper的createConnection()</a:t>
            </a:r>
            <a:endParaRPr sz="1200" b="1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进行创建连接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39565" y="877570"/>
            <a:ext cx="4731385" cy="1360805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private void attemptNextPhoneAccount()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CallAttemptRecord attempt = null;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if (...) {attempt = mAttemptRecordIterator.next();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</a:t>
            </a:r>
            <a:r>
              <a:rPr lang="en-US" altLang="zh-CN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	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if (...)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attemptNextPhoneAccount();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}}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if (mCallResponse != null &amp;&amp; attempt != null)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   mCall.setConnectionService(mService);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   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mService.createConnection();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} 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}            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  <p:sp>
        <p:nvSpPr>
          <p:cNvPr id="34" name="Shape 3"/>
          <p:cNvSpPr/>
          <p:nvPr/>
        </p:nvSpPr>
        <p:spPr>
          <a:xfrm>
            <a:off x="251460" y="2461895"/>
            <a:ext cx="3782060" cy="87884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35" name="文本框 34"/>
          <p:cNvSpPr txBox="1"/>
          <p:nvPr/>
        </p:nvSpPr>
        <p:spPr>
          <a:xfrm>
            <a:off x="395605" y="2461895"/>
            <a:ext cx="26530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进入回调函数，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逐步判断执行</a:t>
            </a:r>
            <a:r>
              <a:rPr sz="1200" b="1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IConnectionService的</a:t>
            </a:r>
            <a:endParaRPr sz="1200" b="1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 b="1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createConnection()方法</a:t>
            </a:r>
            <a:endParaRPr sz="1200" b="1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139565" y="2283460"/>
            <a:ext cx="4709795" cy="1155065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public void createConnection()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BindCallback callback = new BindCallback()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    public void onSuccess()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          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 mServiceInterface.createConnection()</a:t>
            </a:r>
            <a:endParaRPr lang="zh-CN" altLang="en-US" sz="1000">
              <a:solidFill>
                <a:srgbClr val="FF0000"/>
              </a:solidFill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         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  <p:sp>
        <p:nvSpPr>
          <p:cNvPr id="4" name="Shape 3"/>
          <p:cNvSpPr/>
          <p:nvPr/>
        </p:nvSpPr>
        <p:spPr>
          <a:xfrm>
            <a:off x="251460" y="3449320"/>
            <a:ext cx="3782060" cy="144780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5" name="文本框 4"/>
          <p:cNvSpPr txBox="1"/>
          <p:nvPr/>
        </p:nvSpPr>
        <p:spPr>
          <a:xfrm>
            <a:off x="323850" y="3449320"/>
            <a:ext cx="38157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其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实现类ConnectionService.java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的</a:t>
            </a:r>
            <a:endParaRPr 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createConnection()的方法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中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创建了一个MSG_CREATE_CONNECTION的消息对象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handleMessage()</a:t>
            </a: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-&gt; createConnection(...)-&gt;</a:t>
            </a:r>
            <a:endParaRPr 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sz="1200" b="1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根据Connection类型来处理创建连接还是来电连接</a:t>
            </a:r>
            <a:endParaRPr lang="en-US" sz="1200" b="1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9565" y="3596005"/>
            <a:ext cx="4886960" cy="1155065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private void createConnection(...)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connection = isUnknown ? onCreateUnknownConnection(callManagerAccount, request)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: isIncoming ? onCreateIncomingConnection(callManagerAccount, request)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: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onCreateOutgoingConnection(callManagerAccount, request)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3347958" y="123190"/>
            <a:ext cx="4410869" cy="434181"/>
          </a:xfrm>
          <a:prstGeom prst="rect">
            <a:avLst/>
          </a:prstGeom>
          <a:noFill/>
        </p:spPr>
        <p:txBody>
          <a:bodyPr wrap="none" rtlCol="0" anchor="t"/>
          <a:p>
            <a:pPr algn="l"/>
            <a:r>
              <a:rPr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发起呼叫连接</a:t>
            </a:r>
            <a:endParaRPr sz="2735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  <a:sym typeface="+mn-ea"/>
            </a:endParaRPr>
          </a:p>
        </p:txBody>
      </p:sp>
      <p:sp>
        <p:nvSpPr>
          <p:cNvPr id="3" name="Shape 3"/>
          <p:cNvSpPr/>
          <p:nvPr/>
        </p:nvSpPr>
        <p:spPr>
          <a:xfrm>
            <a:off x="262255" y="711200"/>
            <a:ext cx="3771265" cy="168529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26" name="文本框 25"/>
          <p:cNvSpPr txBox="1"/>
          <p:nvPr/>
        </p:nvSpPr>
        <p:spPr>
          <a:xfrm>
            <a:off x="323850" y="733425"/>
            <a:ext cx="4558030" cy="1622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进入attemptNextPhoneAccount()，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逐个检查每个账号是否满足通话条件，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满足则建立连接服务并调用 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ConnectionServiceWrapper的createConnection()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进行创建连接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39565" y="877570"/>
            <a:ext cx="4731385" cy="1360805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private void attemptNextPhoneAccount()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CallAttemptRecord attempt = null;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if (...) {attempt = mAttemptRecordIterator.next();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</a:t>
            </a:r>
            <a:r>
              <a:rPr lang="en-US" altLang="zh-CN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	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if (...)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attemptNextPhoneAccount();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}}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if (mCallResponse != null &amp;&amp; attempt != null)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   mCall.setConnectionService(mService);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   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mService.createConnection();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} 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}            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  <p:sp>
        <p:nvSpPr>
          <p:cNvPr id="34" name="Shape 3"/>
          <p:cNvSpPr/>
          <p:nvPr/>
        </p:nvSpPr>
        <p:spPr>
          <a:xfrm>
            <a:off x="251460" y="2461895"/>
            <a:ext cx="3782060" cy="87884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35" name="文本框 34"/>
          <p:cNvSpPr txBox="1"/>
          <p:nvPr/>
        </p:nvSpPr>
        <p:spPr>
          <a:xfrm>
            <a:off x="395605" y="2461895"/>
            <a:ext cx="26530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进入回调函数，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逐步判断执行IConnectionService的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createConnection()方法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139565" y="2283460"/>
            <a:ext cx="4709795" cy="1155065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public void createConnection()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BindCallback callback = new BindCallback()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    public void onSuccess()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          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 mServiceInterface.createConnection()</a:t>
            </a:r>
            <a:endParaRPr lang="zh-CN" altLang="en-US" sz="1000">
              <a:solidFill>
                <a:srgbClr val="FF0000"/>
              </a:solidFill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         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  <p:sp>
        <p:nvSpPr>
          <p:cNvPr id="4" name="Shape 3"/>
          <p:cNvSpPr/>
          <p:nvPr/>
        </p:nvSpPr>
        <p:spPr>
          <a:xfrm>
            <a:off x="251460" y="3449320"/>
            <a:ext cx="3782060" cy="144780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5" name="文本框 4"/>
          <p:cNvSpPr txBox="1"/>
          <p:nvPr/>
        </p:nvSpPr>
        <p:spPr>
          <a:xfrm>
            <a:off x="323850" y="3449320"/>
            <a:ext cx="38157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其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实现类ConnectionService.java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的</a:t>
            </a:r>
            <a:endParaRPr 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createConnection()的方法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中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创建了一个MSG_CREATE_CONNECTION的消息对象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handleMessage()</a:t>
            </a: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-&gt; createConnection(...)-&gt;</a:t>
            </a:r>
            <a:endParaRPr 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根据Connection类型来处理创建连接还是来电连接</a:t>
            </a:r>
            <a:endParaRPr 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9565" y="3596005"/>
            <a:ext cx="4886960" cy="1155065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private void createConnection(...)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connection = isUnknown ? onCreateUnknownConnection(callManagerAccount, request)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: isIncoming ? onCreateIncomingConnection(callManagerAccount, request)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: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onCreateOutgoingConnection(callManagerAccount, request)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3492049" y="243899"/>
            <a:ext cx="3378026" cy="4223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l"/>
            <a:r>
              <a:rPr lang="zh-CN" sz="2660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进入</a:t>
            </a:r>
            <a:r>
              <a:rPr lang="en-US" altLang="zh-CN" sz="2660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RILJ</a:t>
            </a:r>
            <a:endParaRPr lang="en-US" altLang="zh-CN" sz="2660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  <a:sym typeface="+mn-ea"/>
            </a:endParaRPr>
          </a:p>
        </p:txBody>
      </p:sp>
      <p:sp>
        <p:nvSpPr>
          <p:cNvPr id="6" name="Shape 2"/>
          <p:cNvSpPr/>
          <p:nvPr/>
        </p:nvSpPr>
        <p:spPr>
          <a:xfrm>
            <a:off x="260350" y="820420"/>
            <a:ext cx="4319905" cy="2605405"/>
          </a:xfrm>
          <a:prstGeom prst="roundRect">
            <a:avLst>
              <a:gd name="adj" fmla="val 29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16002" y="701313"/>
            <a:ext cx="1688976" cy="21111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660"/>
              </a:lnSpc>
              <a:buNone/>
            </a:pPr>
            <a:r>
              <a:rPr lang="en-US" sz="133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  <a:sym typeface="+mn-ea"/>
              </a:rPr>
              <a:t>TelephonyConnectionService</a:t>
            </a:r>
            <a:endParaRPr lang="en-US" sz="1330" b="1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  <a:sym typeface="+mn-ea"/>
            </a:endParaRPr>
          </a:p>
        </p:txBody>
      </p:sp>
      <p:sp>
        <p:nvSpPr>
          <p:cNvPr id="8" name="Text 4"/>
          <p:cNvSpPr/>
          <p:nvPr/>
        </p:nvSpPr>
        <p:spPr>
          <a:xfrm>
            <a:off x="323215" y="987425"/>
            <a:ext cx="4715510" cy="23907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25"/>
              </a:lnSpc>
              <a:buNone/>
            </a:pPr>
            <a:r>
              <a:rPr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onCreateOutgoingConnection()返回值为null</a:t>
            </a:r>
            <a:endParaRPr sz="120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25"/>
              </a:lnSpc>
              <a:buNone/>
            </a:pPr>
            <a:r>
              <a:rPr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寻找重写的方法</a:t>
            </a:r>
            <a:r>
              <a:rPr lang="en-US"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-&gt;</a:t>
            </a:r>
            <a:r>
              <a:rPr sz="120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TelephonyConnectionService.java</a:t>
            </a:r>
            <a:r>
              <a:rPr lang="en-US"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:</a:t>
            </a:r>
            <a:endParaRPr lang="en-US" sz="120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25"/>
              </a:lnSpc>
              <a:buNone/>
            </a:pPr>
            <a:r>
              <a:rPr sz="120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onCreateOutgoingConnection()</a:t>
            </a:r>
            <a:endParaRPr sz="1200" b="1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25"/>
              </a:lnSpc>
              <a:buNone/>
            </a:pPr>
            <a:r>
              <a:rPr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调用本类的placeOutgoingConnection()</a:t>
            </a:r>
            <a:endParaRPr sz="120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25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-&gt;</a:t>
            </a:r>
            <a:r>
              <a:rPr lang="zh-CN" altLang="en-US"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两次重载</a:t>
            </a:r>
            <a:r>
              <a:rPr lang="en-US" altLang="zh-CN"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,</a:t>
            </a:r>
            <a:r>
              <a:rPr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调用</a:t>
            </a:r>
            <a:r>
              <a:rPr sz="120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PhoneInternalInterface.java的接口</a:t>
            </a:r>
            <a:endParaRPr sz="120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25"/>
              </a:lnSpc>
              <a:buNone/>
            </a:pPr>
            <a:r>
              <a:rPr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即将</a:t>
            </a:r>
            <a:r>
              <a:rPr lang="zh-CN"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进入</a:t>
            </a:r>
            <a:r>
              <a:rPr lang="en-US" altLang="zh-CN"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RIL</a:t>
            </a:r>
            <a:endParaRPr lang="en-US" altLang="zh-CN" sz="120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4716145" y="843280"/>
            <a:ext cx="4319905" cy="2583180"/>
          </a:xfrm>
          <a:prstGeom prst="roundRect">
            <a:avLst>
              <a:gd name="adj" fmla="val 29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723588" y="700678"/>
            <a:ext cx="1688976" cy="21111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660"/>
              </a:lnSpc>
              <a:buNone/>
            </a:pPr>
            <a:r>
              <a:rPr sz="133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  <a:sym typeface="+mn-ea"/>
              </a:rPr>
              <a:t>GsmCdmaPhone</a:t>
            </a:r>
            <a:r>
              <a:rPr lang="en-US" sz="133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  <a:sym typeface="+mn-ea"/>
              </a:rPr>
              <a:t>-&gt;RIL</a:t>
            </a:r>
            <a:endParaRPr lang="en-US" sz="1330" b="1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  <a:sym typeface="+mn-ea"/>
            </a:endParaRPr>
          </a:p>
        </p:txBody>
      </p:sp>
      <p:sp>
        <p:nvSpPr>
          <p:cNvPr id="11" name="Text 7"/>
          <p:cNvSpPr/>
          <p:nvPr/>
        </p:nvSpPr>
        <p:spPr>
          <a:xfrm>
            <a:off x="4787900" y="987425"/>
            <a:ext cx="4676140" cy="1513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indent="0" fontAlgn="auto">
              <a:lnSpc>
                <a:spcPct val="175000"/>
              </a:lnSpc>
              <a:buNone/>
            </a:pPr>
            <a:r>
              <a:rPr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PhoneInternalInterface.java的实现类</a:t>
            </a:r>
            <a:endParaRPr sz="1065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indent="0" fontAlgn="auto">
              <a:lnSpc>
                <a:spcPct val="175000"/>
              </a:lnSpc>
              <a:buNone/>
            </a:pPr>
            <a:r>
              <a:rPr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GsmCdmaPhone.java的dial()方法</a:t>
            </a:r>
            <a:endParaRPr sz="1065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indent="0" fontAlgn="auto">
              <a:lnSpc>
                <a:spcPct val="175000"/>
              </a:lnSpc>
              <a:buNone/>
            </a:pPr>
            <a:r>
              <a:rPr lang="en-US"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-&gt;</a:t>
            </a:r>
            <a:r>
              <a:rPr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调用dialInternal()方法</a:t>
            </a:r>
            <a:endParaRPr sz="1065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indent="0" fontAlgn="auto">
              <a:lnSpc>
                <a:spcPct val="175000"/>
              </a:lnSpc>
              <a:buNone/>
            </a:pPr>
            <a:r>
              <a:rPr lang="en-US"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_&gt;</a:t>
            </a:r>
            <a:r>
              <a:rPr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调用GsmCdmaCallTracker.java的dial()</a:t>
            </a:r>
            <a:endParaRPr sz="1065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indent="0" fontAlgn="auto">
              <a:lnSpc>
                <a:spcPct val="175000"/>
              </a:lnSpc>
              <a:buNone/>
            </a:pPr>
            <a:r>
              <a:rPr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根据Phone类型调用不同的dial,以 dialGsm为例</a:t>
            </a:r>
            <a:endParaRPr sz="1065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indent="0" fontAlgn="auto">
              <a:lnSpc>
                <a:spcPct val="175000"/>
              </a:lnSpc>
              <a:buNone/>
            </a:pPr>
            <a:r>
              <a:rPr lang="en-US"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-&gt;</a:t>
            </a:r>
            <a:r>
              <a:rPr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调用了命令接口层CommandsInterface</a:t>
            </a:r>
            <a:r>
              <a:rPr lang="en-US"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(</a:t>
            </a:r>
            <a:r>
              <a:rPr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由RIL实现</a:t>
            </a:r>
            <a:r>
              <a:rPr lang="en-US"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)</a:t>
            </a:r>
            <a:endParaRPr lang="en-US" sz="1065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indent="0" fontAlgn="auto">
              <a:lnSpc>
                <a:spcPct val="175000"/>
              </a:lnSpc>
              <a:buNone/>
            </a:pPr>
            <a:r>
              <a:rPr lang="en-US"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-&gt;RIL获取RadioVoiceProxy对象，调用dial()</a:t>
            </a:r>
            <a:endParaRPr lang="en-US" sz="1065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indent="0" fontAlgn="auto">
              <a:lnSpc>
                <a:spcPct val="175000"/>
              </a:lnSpc>
              <a:buNone/>
            </a:pPr>
            <a:r>
              <a:rPr lang="en-US"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-&gt;通过HIDL调用RILC的dial()方法,</a:t>
            </a:r>
            <a:r>
              <a:rPr lang="zh-CN" altLang="en-US"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进入</a:t>
            </a:r>
            <a:r>
              <a:rPr lang="en-US" altLang="zh-CN"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RILC</a:t>
            </a:r>
            <a:endParaRPr lang="en-US" altLang="zh-CN" sz="1065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51460" y="3580130"/>
            <a:ext cx="4410075" cy="84963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pPr algn="l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private void placeOutgoingConnection(){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originalConnection = phone.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dial(...);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87900" y="3507740"/>
            <a:ext cx="4097020" cy="1115695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pPr algn="l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private volatile android.hardware.radio.voice.IRadioVoice mVoiceProxy = null;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public void dial()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mRadioProxy.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dial()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467598" y="483235"/>
            <a:ext cx="4410869" cy="434181"/>
          </a:xfrm>
          <a:prstGeom prst="rect">
            <a:avLst/>
          </a:prstGeom>
          <a:noFill/>
        </p:spPr>
        <p:txBody>
          <a:bodyPr wrap="none" rtlCol="0" anchor="t"/>
          <a:p>
            <a:pPr algn="l"/>
            <a:r>
              <a:rPr 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RILC</a:t>
            </a:r>
            <a:r>
              <a:rPr lang="zh-CN" alt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与</a:t>
            </a:r>
            <a:r>
              <a:rPr lang="en-US" altLang="zh-CN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RILJ</a:t>
            </a:r>
            <a:r>
              <a:rPr lang="zh-CN" alt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交互</a:t>
            </a:r>
            <a:r>
              <a:rPr lang="zh-CN" alt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接口：</a:t>
            </a:r>
            <a:endParaRPr lang="zh-CN" altLang="en-US" sz="2735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9840" y="1059815"/>
            <a:ext cx="7971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hardware/interfaces/radio/aidl/android/hardware/radio/voice/IRadioVoice.aidl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31595" y="1491615"/>
            <a:ext cx="7020560" cy="56261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pPr algn="l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@VintfStability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oneway interface IRadioVoice {void dial(in int serial, in Dial dialInfo);}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  <p:pic>
        <p:nvPicPr>
          <p:cNvPr id="10" name="F360BE8B-6686-4F3D-AEAF-501FE73E4058-1" descr="绘图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20" y="2117725"/>
            <a:ext cx="2908300" cy="2717165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468233" y="2247265"/>
            <a:ext cx="4410869" cy="434181"/>
          </a:xfrm>
          <a:prstGeom prst="rect">
            <a:avLst/>
          </a:prstGeom>
          <a:noFill/>
        </p:spPr>
        <p:txBody>
          <a:bodyPr wrap="none" rtlCol="0" anchor="t"/>
          <a:p>
            <a:pPr algn="l"/>
            <a:r>
              <a:rPr 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RILC</a:t>
            </a:r>
            <a:r>
              <a:rPr lang="zh-CN" alt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执行</a:t>
            </a:r>
            <a:r>
              <a:rPr lang="zh-CN" alt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流程：</a:t>
            </a:r>
            <a:endParaRPr lang="zh-CN" altLang="en-US" sz="2735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3347958" y="123190"/>
            <a:ext cx="4410869" cy="434181"/>
          </a:xfrm>
          <a:prstGeom prst="rect">
            <a:avLst/>
          </a:prstGeom>
          <a:noFill/>
        </p:spPr>
        <p:txBody>
          <a:bodyPr wrap="none" rtlCol="0" anchor="t"/>
          <a:p>
            <a:pPr algn="l"/>
            <a:r>
              <a:rPr 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RILC</a:t>
            </a:r>
            <a:r>
              <a:rPr lang="zh-CN" alt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执行</a:t>
            </a:r>
            <a:endParaRPr sz="2735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  <a:sym typeface="+mn-ea"/>
            </a:endParaRPr>
          </a:p>
        </p:txBody>
      </p:sp>
      <p:sp>
        <p:nvSpPr>
          <p:cNvPr id="3" name="Shape 3"/>
          <p:cNvSpPr/>
          <p:nvPr/>
        </p:nvSpPr>
        <p:spPr>
          <a:xfrm>
            <a:off x="262255" y="777875"/>
            <a:ext cx="3771265" cy="71755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26" name="文本框 25"/>
          <p:cNvSpPr txBox="1"/>
          <p:nvPr/>
        </p:nvSpPr>
        <p:spPr>
          <a:xfrm>
            <a:off x="262255" y="839470"/>
            <a:ext cx="4558030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对应接口由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ril_service</a:t>
            </a: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.cpp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实现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调用了CALL_ONREQUEST()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356100" y="711200"/>
            <a:ext cx="4731385" cy="700405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Return&lt;void&gt; RadioImpl::dial()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CALL_ONREQUEST(RIL_REQUEST_DIAL, &amp;dial, sizeOfDial, pRI, mSlotId);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}         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5650" y="1635760"/>
            <a:ext cx="9192895" cy="360426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200">
                <a:solidFill>
                  <a:srgbClr val="C00000"/>
                </a:solidFill>
                <a:latin typeface=".萍方-简" panose="020B0400000000000000" charset="-122"/>
                <a:ea typeface=".萍方-简" panose="020B0400000000000000" charset="-122"/>
                <a:cs typeface=".萍方-简" panose="020B0400000000000000" charset="-122"/>
                <a:sym typeface="+mn-ea"/>
              </a:rPr>
              <a:t>找到CALL_ONREQUEST()函数定义，它是调用了 s_vendorFunctions-&gt;onRequest</a:t>
            </a:r>
            <a:endParaRPr lang="zh-CN" altLang="en-US" sz="1200">
              <a:solidFill>
                <a:srgbClr val="C00000"/>
              </a:solidFill>
              <a:latin typeface=".萍方-简" panose="020B0400000000000000" charset="-122"/>
              <a:ea typeface=".萍方-简" panose="020B0400000000000000" charset="-122"/>
              <a:cs typeface=".萍方-简" panose="020B0400000000000000" charset="-122"/>
              <a:sym typeface="+mn-ea"/>
            </a:endParaRPr>
          </a:p>
          <a:p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#define CALL_ONREQUEST(a, b, c, d, e) s_vendorFunctions-&gt;onRequest((a), (b), (c), (d), ((RIL_SOCKET_ID)(e)))</a:t>
            </a:r>
            <a:endParaRPr lang="zh-CN" altLang="en-US" sz="1000" i="1">
              <a:solidFill>
                <a:schemeClr val="bg1">
                  <a:lumMod val="50000"/>
                </a:schemeClr>
              </a:solidFill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200">
                <a:solidFill>
                  <a:srgbClr val="C00000"/>
                </a:solidFill>
                <a:latin typeface=".萍方-简" panose="020B0400000000000000" charset="-122"/>
                <a:ea typeface=".萍方-简" panose="020B0400000000000000" charset="-122"/>
                <a:cs typeface=".萍方-简" panose="020B0400000000000000" charset="-122"/>
                <a:sym typeface="+mn-ea"/>
              </a:rPr>
              <a:t>关于其初始化：</a:t>
            </a:r>
            <a:endParaRPr lang="zh-CN" altLang="en-US" sz="1200">
              <a:solidFill>
                <a:srgbClr val="C00000"/>
              </a:solidFill>
              <a:latin typeface=".萍方-简" panose="020B0400000000000000" charset="-122"/>
              <a:ea typeface=".萍方-简" panose="020B0400000000000000" charset="-122"/>
              <a:cs typeface=".萍方-简" panose="020B0400000000000000" charset="-122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C00000"/>
                </a:solidFill>
                <a:latin typeface=".萍方-简" panose="020B0400000000000000" charset="-122"/>
                <a:ea typeface=".萍方-简" panose="020B0400000000000000" charset="-122"/>
                <a:cs typeface=".萍方-简" panose="020B0400000000000000" charset="-122"/>
                <a:sym typeface="+mn-ea"/>
              </a:rPr>
              <a:t>它是registerService的一个回调函数</a:t>
            </a:r>
            <a:endParaRPr lang="zh-CN" altLang="en-US" sz="1200">
              <a:solidFill>
                <a:srgbClr val="C00000"/>
              </a:solidFill>
              <a:latin typeface=".萍方-简" panose="020B0400000000000000" charset="-122"/>
              <a:ea typeface=".萍方-简" panose="020B0400000000000000" charset="-122"/>
              <a:cs typeface=".萍方-简" panose="020B0400000000000000" charset="-122"/>
              <a:sym typeface="+mn-ea"/>
            </a:endParaRPr>
          </a:p>
          <a:p>
            <a:pPr indent="457200"/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void radio::registerService(RIL_RadioFunctions *callbacks, CommandInfo *commands) {</a:t>
            </a:r>
            <a:endParaRPr lang="zh-CN" altLang="en-US" sz="1000" i="1">
              <a:solidFill>
                <a:schemeClr val="bg1">
                  <a:lumMod val="50000"/>
                </a:schemeClr>
              </a:solidFill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pPr indent="457200"/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s_vendorFunctions = callbacks;</a:t>
            </a:r>
            <a:endParaRPr lang="zh-CN" altLang="en-US" sz="1000" i="1">
              <a:solidFill>
                <a:schemeClr val="bg1">
                  <a:lumMod val="50000"/>
                </a:schemeClr>
              </a:solidFill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pPr indent="457200"/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}</a:t>
            </a:r>
            <a:r>
              <a:rPr lang="en-US" altLang="zh-CN" sz="1000" i="1">
                <a:solidFill>
                  <a:schemeClr val="bg1">
                    <a:lumMod val="50000"/>
                  </a:schemeClr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</a:t>
            </a:r>
            <a:r>
              <a:rPr lang="en-US" altLang="zh-CN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</a:t>
            </a:r>
            <a:endParaRPr lang="en-US" altLang="zh-CN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C00000"/>
                </a:solidFill>
                <a:latin typeface=".萍方-简" panose="020B0400000000000000" charset="-122"/>
                <a:ea typeface=".萍方-简" panose="020B0400000000000000" charset="-122"/>
                <a:cs typeface=".萍方-简" panose="020B0400000000000000" charset="-122"/>
                <a:sym typeface="+mn-ea"/>
              </a:rPr>
              <a:t>调用registerService地方是在ril.c的RIL_register</a:t>
            </a:r>
            <a:endParaRPr lang="zh-CN" altLang="en-US" sz="1200">
              <a:solidFill>
                <a:srgbClr val="C00000"/>
              </a:solidFill>
              <a:latin typeface=".萍方-简" panose="020B0400000000000000" charset="-122"/>
              <a:ea typeface=".萍方-简" panose="020B0400000000000000" charset="-122"/>
              <a:cs typeface=".萍方-简" panose="020B0400000000000000" charset="-122"/>
              <a:sym typeface="+mn-ea"/>
            </a:endParaRPr>
          </a:p>
          <a:p>
            <a:pPr indent="457200"/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void RIL_register (const RIL_RadioFunctions *callbacks) {</a:t>
            </a:r>
            <a:endParaRPr lang="zh-CN" altLang="en-US" sz="1000" i="1">
              <a:solidFill>
                <a:schemeClr val="bg1">
                  <a:lumMod val="50000"/>
                </a:schemeClr>
              </a:solidFill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pPr indent="457200"/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memcpy(&amp;s_callbacks, callbacks, sizeof (RIL_RadioFunctions));//将callbacks放到s_callbacks里</a:t>
            </a:r>
            <a:endParaRPr lang="zh-CN" altLang="en-US" sz="1000" i="1">
              <a:solidFill>
                <a:schemeClr val="bg1">
                  <a:lumMod val="50000"/>
                </a:schemeClr>
              </a:solidFill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pPr indent="457200"/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radio::registerService(&amp;s_callbacks, s_commands);</a:t>
            </a:r>
            <a:endParaRPr lang="zh-CN" altLang="en-US" sz="1000" i="1">
              <a:solidFill>
                <a:schemeClr val="bg1">
                  <a:lumMod val="50000"/>
                </a:schemeClr>
              </a:solidFill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pPr indent="457200"/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}</a:t>
            </a:r>
            <a:endParaRPr lang="zh-CN" altLang="en-US" sz="1000" i="1">
              <a:solidFill>
                <a:schemeClr val="bg1">
                  <a:lumMod val="50000"/>
                </a:schemeClr>
              </a:solidFill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C00000"/>
                </a:solidFill>
                <a:latin typeface=".萍方-简" panose="020B0400000000000000" charset="-122"/>
                <a:ea typeface=".萍方-简" panose="020B0400000000000000" charset="-122"/>
                <a:cs typeface=".萍方-简" panose="020B0400000000000000" charset="-122"/>
                <a:sym typeface="+mn-ea"/>
              </a:rPr>
              <a:t>调用RIL_register是在rild.c的main函数里</a:t>
            </a:r>
            <a:endParaRPr lang="zh-CN" altLang="en-US" sz="1200">
              <a:solidFill>
                <a:srgbClr val="C00000"/>
              </a:solidFill>
              <a:latin typeface=".萍方-简" panose="020B0400000000000000" charset="-122"/>
              <a:ea typeface=".萍方-简" panose="020B0400000000000000" charset="-122"/>
              <a:cs typeface=".萍方-简" panose="020B0400000000000000" charset="-122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C00000"/>
                </a:solidFill>
                <a:latin typeface=".萍方-简" panose="020B0400000000000000" charset="-122"/>
                <a:ea typeface=".萍方-简" panose="020B0400000000000000" charset="-122"/>
                <a:cs typeface=".萍方-简" panose="020B0400000000000000" charset="-122"/>
                <a:sym typeface="+mn-ea"/>
              </a:rPr>
              <a:t>其中s_vendorFunctions就是ril-reference.c的RIL_Init()返回的函数结构体</a:t>
            </a:r>
            <a:endParaRPr lang="zh-CN" altLang="en-US" sz="1200">
              <a:solidFill>
                <a:srgbClr val="C00000"/>
              </a:solidFill>
              <a:latin typeface=".萍方-简" panose="020B0400000000000000" charset="-122"/>
              <a:ea typeface=".萍方-简" panose="020B0400000000000000" charset="-122"/>
              <a:cs typeface=".萍方-简" panose="020B0400000000000000" charset="-122"/>
              <a:sym typeface="+mn-ea"/>
            </a:endParaRPr>
          </a:p>
          <a:p>
            <a:pPr indent="457200"/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RIL_RadioFunctions *s_vendorFunctions = NULL;</a:t>
            </a:r>
            <a:endParaRPr lang="zh-CN" altLang="en-US" sz="1000" i="1">
              <a:solidFill>
                <a:schemeClr val="bg1">
                  <a:lumMod val="50000"/>
                </a:schemeClr>
              </a:solidFill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pPr indent="457200"/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rilInit =(const RIL_RadioFunctions *(*)(const struct RIL_Env *, int, char **))</a:t>
            </a:r>
            <a:endParaRPr lang="zh-CN" altLang="en-US" sz="1000" i="1">
              <a:solidFill>
                <a:schemeClr val="bg1">
                  <a:lumMod val="50000"/>
                </a:schemeClr>
              </a:solidFill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pPr indent="457200"/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dlsym(dlHandle, "RIL_Init");</a:t>
            </a:r>
            <a:r>
              <a:rPr lang="en-US" altLang="zh-CN" sz="1000" i="1">
                <a:solidFill>
                  <a:schemeClr val="bg1">
                    <a:lumMod val="50000"/>
                  </a:schemeClr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//</a:t>
            </a:r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动态库链接</a:t>
            </a:r>
            <a:endParaRPr lang="zh-CN" altLang="en-US" sz="1000" i="1">
              <a:solidFill>
                <a:schemeClr val="bg1">
                  <a:lumMod val="50000"/>
                </a:schemeClr>
              </a:solidFill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pPr indent="457200"/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funcs = rilInit(&amp;s_rilEnv, argc, rilArgv);</a:t>
            </a:r>
            <a:endParaRPr lang="zh-CN" altLang="en-US" sz="1000" i="1">
              <a:solidFill>
                <a:schemeClr val="bg1">
                  <a:lumMod val="50000"/>
                </a:schemeClr>
              </a:solidFill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pPr indent="457200"/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RIL_register(funcs);</a:t>
            </a:r>
            <a:endParaRPr lang="zh-CN" altLang="en-US" sz="1000" i="1">
              <a:solidFill>
                <a:schemeClr val="bg1">
                  <a:lumMod val="50000"/>
                </a:schemeClr>
              </a:solidFill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3347958" y="123190"/>
            <a:ext cx="4410869" cy="434181"/>
          </a:xfrm>
          <a:prstGeom prst="rect">
            <a:avLst/>
          </a:prstGeom>
          <a:noFill/>
        </p:spPr>
        <p:txBody>
          <a:bodyPr wrap="none" rtlCol="0" anchor="t"/>
          <a:p>
            <a:pPr algn="l"/>
            <a:r>
              <a:rPr 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RILC</a:t>
            </a:r>
            <a:r>
              <a:rPr lang="zh-CN" alt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执行</a:t>
            </a:r>
            <a:endParaRPr sz="2735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  <a:sym typeface="+mn-ea"/>
            </a:endParaRPr>
          </a:p>
        </p:txBody>
      </p:sp>
      <p:sp>
        <p:nvSpPr>
          <p:cNvPr id="3" name="Shape 3"/>
          <p:cNvSpPr/>
          <p:nvPr/>
        </p:nvSpPr>
        <p:spPr>
          <a:xfrm>
            <a:off x="262255" y="711200"/>
            <a:ext cx="3771265" cy="168529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26" name="文本框 25"/>
          <p:cNvSpPr txBox="1"/>
          <p:nvPr/>
        </p:nvSpPr>
        <p:spPr>
          <a:xfrm>
            <a:off x="323850" y="733425"/>
            <a:ext cx="4558030" cy="1622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进入ril-reference.c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找到它最原始的定义和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实现：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 s_vendorFunctions-&gt;onRequest((a), (b), (c), (d), ((RIL_SOCKET_ID)(e)))就是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RIL_RadioFunctions结构体名为onRequest的函数指针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96055" y="699770"/>
            <a:ext cx="4731385" cy="172847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static const RIL_RadioFunctions s_callbacks =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RIL_VERSION,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onRequest,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currentState,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onSupports,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onCancel,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getVersion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};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const RIL_RadioFunctions *RIL_Init(){return &amp;s_callbacks;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</p:txBody>
      </p:sp>
      <p:sp>
        <p:nvSpPr>
          <p:cNvPr id="34" name="Shape 3"/>
          <p:cNvSpPr/>
          <p:nvPr/>
        </p:nvSpPr>
        <p:spPr>
          <a:xfrm>
            <a:off x="251460" y="2461895"/>
            <a:ext cx="3782060" cy="87884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35" name="文本框 34"/>
          <p:cNvSpPr txBox="1"/>
          <p:nvPr/>
        </p:nvSpPr>
        <p:spPr>
          <a:xfrm>
            <a:off x="395605" y="2461895"/>
            <a:ext cx="26530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onRequet()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：</a:t>
            </a:r>
            <a:endParaRPr 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根据请求体类型，进行处理，对应的呼出处理调用的是requestDial()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211955" y="2461895"/>
            <a:ext cx="5324475" cy="88138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static void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onRequest ()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{ case RIL_REQUEST_DIAL: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 requestDial(data, datalen, t);</a:t>
            </a:r>
            <a:endParaRPr lang="zh-CN" altLang="en-US" sz="1000">
              <a:solidFill>
                <a:srgbClr val="FF0000"/>
              </a:solidFill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break;  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  <p:sp>
        <p:nvSpPr>
          <p:cNvPr id="4" name="Shape 3"/>
          <p:cNvSpPr/>
          <p:nvPr/>
        </p:nvSpPr>
        <p:spPr>
          <a:xfrm>
            <a:off x="251460" y="3449320"/>
            <a:ext cx="3782060" cy="144780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5" name="文本框 4"/>
          <p:cNvSpPr txBox="1"/>
          <p:nvPr/>
        </p:nvSpPr>
        <p:spPr>
          <a:xfrm>
            <a:off x="323850" y="3449320"/>
            <a:ext cx="38157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进入requestDial()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：</a:t>
            </a:r>
            <a:endParaRPr 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发送at指令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：</a:t>
            </a:r>
            <a:endParaRPr 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at_send_command-&gt;at_send_command_full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-&gt;at_send_command_full_nolock()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-&gt;通过writeline发送消息给modem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处理完成的调用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9565" y="3596005"/>
            <a:ext cx="4886960" cy="1155065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static void requestDial(void *data, size_t datalen __unused, RIL_Token t)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RIL_Dial *p_dial;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ret = </a:t>
            </a:r>
            <a:r>
              <a:rPr lang="zh-CN" altLang="en-US" sz="1000">
                <a:solidFill>
                  <a:srgbClr val="C0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at_send_command(cmd, NULL);</a:t>
            </a:r>
            <a:endParaRPr lang="zh-CN" altLang="en-US" sz="1000">
              <a:solidFill>
                <a:srgbClr val="C00000"/>
              </a:solidFill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RIL_onRequestComplete(t, RIL_E_SUCCESS, NULL, 0);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3347958" y="123190"/>
            <a:ext cx="4410869" cy="434181"/>
          </a:xfrm>
          <a:prstGeom prst="rect">
            <a:avLst/>
          </a:prstGeom>
          <a:noFill/>
        </p:spPr>
        <p:txBody>
          <a:bodyPr wrap="none" rtlCol="0" anchor="t"/>
          <a:p>
            <a:pPr algn="l"/>
            <a:r>
              <a:rPr 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RILC</a:t>
            </a:r>
            <a:r>
              <a:rPr lang="zh-CN" alt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执行</a:t>
            </a:r>
            <a:endParaRPr sz="2735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  <a:sym typeface="+mn-ea"/>
            </a:endParaRPr>
          </a:p>
        </p:txBody>
      </p:sp>
      <p:sp>
        <p:nvSpPr>
          <p:cNvPr id="3" name="Shape 3"/>
          <p:cNvSpPr/>
          <p:nvPr/>
        </p:nvSpPr>
        <p:spPr>
          <a:xfrm>
            <a:off x="262255" y="711200"/>
            <a:ext cx="3771265" cy="829945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26" name="文本框 25"/>
          <p:cNvSpPr txBox="1"/>
          <p:nvPr/>
        </p:nvSpPr>
        <p:spPr>
          <a:xfrm>
            <a:off x="323850" y="733425"/>
            <a:ext cx="4558030" cy="824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requestDial(</a:t>
            </a: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)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第二步：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 RIL_onRequestComplete处理完成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请求回调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39565" y="699770"/>
            <a:ext cx="4731385" cy="1039495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static void requestDial()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RIL_Dial *p_dial;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ret = </a:t>
            </a:r>
            <a:r>
              <a:rPr lang="zh-CN" altLang="en-US" sz="1000">
                <a:solidFill>
                  <a:schemeClr val="tx1"/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at_send_command(cmd, NULL);</a:t>
            </a:r>
            <a:endParaRPr lang="zh-CN" altLang="en-US" sz="1000">
              <a:solidFill>
                <a:srgbClr val="C00000"/>
              </a:solidFill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</a:t>
            </a:r>
            <a:r>
              <a:rPr lang="zh-CN" altLang="en-US" sz="1000">
                <a:solidFill>
                  <a:srgbClr val="C00000"/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RIL_onRequestComplete(t, RIL_E_SUCCESS, NULL, 0);</a:t>
            </a:r>
            <a:endParaRPr lang="zh-CN" altLang="en-US" sz="1000">
              <a:solidFill>
                <a:srgbClr val="C00000"/>
              </a:solidFill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</p:txBody>
      </p:sp>
      <p:sp>
        <p:nvSpPr>
          <p:cNvPr id="34" name="Shape 3"/>
          <p:cNvSpPr/>
          <p:nvPr/>
        </p:nvSpPr>
        <p:spPr>
          <a:xfrm>
            <a:off x="262255" y="1851660"/>
            <a:ext cx="7677785" cy="277114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35" name="文本框 34"/>
          <p:cNvSpPr txBox="1"/>
          <p:nvPr/>
        </p:nvSpPr>
        <p:spPr>
          <a:xfrm>
            <a:off x="539750" y="1923415"/>
            <a:ext cx="7677785" cy="3091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sz="1000">
                <a:solidFill>
                  <a:srgbClr val="00B05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跟进</a:t>
            </a:r>
            <a:r>
              <a:rPr sz="1000">
                <a:solidFill>
                  <a:srgbClr val="00B05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RIL_onRequestComplete</a:t>
            </a:r>
            <a:r>
              <a:rPr lang="zh-CN" sz="1000">
                <a:solidFill>
                  <a:srgbClr val="00B05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：</a:t>
            </a:r>
            <a:endParaRPr lang="zh-CN" sz="1000">
              <a:solidFill>
                <a:srgbClr val="00B05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000">
                <a:solidFill>
                  <a:srgbClr val="00B05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实际上是s_rilenv中的一个函数指针，在RIL_Init被初始化：s_rilenv = env;</a:t>
            </a:r>
            <a:endParaRPr sz="1000">
              <a:solidFill>
                <a:srgbClr val="00B05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000">
                <a:solidFill>
                  <a:srgbClr val="00B05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其中env为RIL_Init的一个参数，const struct RIL_Env *env</a:t>
            </a:r>
            <a:endParaRPr sz="1000">
              <a:solidFill>
                <a:srgbClr val="00B05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#define RIL_onRequestComplete(t, e, response, responselen) s_rilenv-&gt;OnRequestComplete(t,e, response, responselen)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sz="1000">
                <a:solidFill>
                  <a:srgbClr val="00B05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rild.c RIL_Env</a:t>
            </a:r>
            <a:r>
              <a:rPr lang="zh-CN" sz="1000">
                <a:solidFill>
                  <a:srgbClr val="00B05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：</a:t>
            </a:r>
            <a:endParaRPr sz="1000">
              <a:solidFill>
                <a:srgbClr val="00B05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static struct RIL_Env s_rilEnv = {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    RIL_onRequestComplete,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    RIL_onUnsolicitedResponse,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    RIL_requestTimedCallback,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    RIL_onRequestAck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};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3347958" y="123190"/>
            <a:ext cx="4410869" cy="434181"/>
          </a:xfrm>
          <a:prstGeom prst="rect">
            <a:avLst/>
          </a:prstGeom>
          <a:noFill/>
        </p:spPr>
        <p:txBody>
          <a:bodyPr wrap="none" rtlCol="0" anchor="t"/>
          <a:p>
            <a:pPr algn="l"/>
            <a:r>
              <a:rPr 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RILC</a:t>
            </a:r>
            <a:r>
              <a:rPr lang="zh-CN" alt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执行</a:t>
            </a:r>
            <a:endParaRPr sz="2735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  <a:sym typeface="+mn-ea"/>
            </a:endParaRPr>
          </a:p>
        </p:txBody>
      </p:sp>
      <p:sp>
        <p:nvSpPr>
          <p:cNvPr id="3" name="Shape 3"/>
          <p:cNvSpPr/>
          <p:nvPr/>
        </p:nvSpPr>
        <p:spPr>
          <a:xfrm>
            <a:off x="262255" y="711200"/>
            <a:ext cx="3771265" cy="168529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26" name="文本框 25"/>
          <p:cNvSpPr txBox="1"/>
          <p:nvPr/>
        </p:nvSpPr>
        <p:spPr>
          <a:xfrm>
            <a:off x="323850" y="733425"/>
            <a:ext cx="4558030" cy="1622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ril.cpp RIL_onRequestComplete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的实现：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通过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checkAndDequeueRequestInfoIfAck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找到对应的RequestInfo结构体（pRI）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通过pRI-&gt;pCI-&gt;responseFunction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发起response函数调用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39565" y="711200"/>
            <a:ext cx="4998720" cy="172847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RIL_onRequestComplete(RIL_Token t, RIL_Errno e, void *response, size_t responselen)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pRI = (RequestInfo *)t;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if (!checkAndDequeueRequestInfoIfAck(pRI, false)) {        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ret =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pRI-&gt;pCI-&gt;responseFunction((int) socket_id,</a:t>
            </a:r>
            <a:endParaRPr lang="zh-CN" altLang="en-US" sz="1000">
              <a:solidFill>
                <a:srgbClr val="FF0000"/>
              </a:solidFill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responseType, pRI-&gt;token, e, response, responselen);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</p:txBody>
      </p:sp>
      <p:sp>
        <p:nvSpPr>
          <p:cNvPr id="34" name="Shape 3"/>
          <p:cNvSpPr/>
          <p:nvPr/>
        </p:nvSpPr>
        <p:spPr>
          <a:xfrm>
            <a:off x="251460" y="2461895"/>
            <a:ext cx="8129905" cy="2543175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35" name="文本框 34"/>
          <p:cNvSpPr txBox="1"/>
          <p:nvPr/>
        </p:nvSpPr>
        <p:spPr>
          <a:xfrm>
            <a:off x="395605" y="2461895"/>
            <a:ext cx="874268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00000"/>
              </a:lnSpc>
            </a:pPr>
            <a:r>
              <a:rPr sz="1000">
                <a:solidFill>
                  <a:srgbClr val="00B05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跟进responseFunction</a:t>
            </a:r>
            <a:r>
              <a:rPr lang="zh-CN" sz="1000">
                <a:solidFill>
                  <a:srgbClr val="00B05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：</a:t>
            </a:r>
            <a:endParaRPr lang="zh-CN" sz="1000">
              <a:solidFill>
                <a:srgbClr val="00B05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000">
                <a:solidFill>
                  <a:srgbClr val="00B05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是CommandInfo的一个函数指针，在RIL_onRequestComplete中初始化</a:t>
            </a:r>
            <a:r>
              <a:rPr lang="en-US" sz="1000">
                <a:solidFill>
                  <a:srgbClr val="00B05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:</a:t>
            </a:r>
            <a:r>
              <a:rPr sz="1000">
                <a:solidFill>
                  <a:srgbClr val="00B05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pRI = (RequestInfo *)t，t为参数</a:t>
            </a:r>
            <a:endParaRPr sz="1000">
              <a:solidFill>
                <a:srgbClr val="00B05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000">
                <a:solidFill>
                  <a:srgbClr val="00B05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向上追溯，第一次出现是在dial中被初始化</a:t>
            </a:r>
            <a:endParaRPr sz="1000">
              <a:solidFill>
                <a:srgbClr val="00B05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fontAlgn="auto">
              <a:lnSpc>
                <a:spcPct val="100000"/>
              </a:lnSpc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typedef struct CommandInfo {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fontAlgn="auto">
              <a:lnSpc>
                <a:spcPct val="100000"/>
              </a:lnSpc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    int requestNumber;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fontAlgn="auto">
              <a:lnSpc>
                <a:spcPct val="100000"/>
              </a:lnSpc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    int(*responseFunction) (int slotId, int responseType, int token,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fontAlgn="auto">
              <a:lnSpc>
                <a:spcPct val="100000"/>
              </a:lnSpc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            RIL_Errno e, void *response, size_t responselen);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fontAlgn="auto">
              <a:lnSpc>
                <a:spcPct val="100000"/>
              </a:lnSpc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} CommandInfo;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000">
                <a:solidFill>
                  <a:srgbClr val="00B05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ril_service.cpp dial() 它是addRequestToList的返回值</a:t>
            </a:r>
            <a:endParaRPr sz="1000">
              <a:solidFill>
                <a:srgbClr val="00B05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fontAlgn="auto">
              <a:lnSpc>
                <a:spcPct val="100000"/>
              </a:lnSpc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Return&lt;void&gt; RadioImpl::dial(int32_t serial, const Dial&amp; dialInfo) {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fontAlgn="auto">
              <a:lnSpc>
                <a:spcPct val="100000"/>
              </a:lnSpc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   RequestInfo *pRI = android::addRequestToList(serial, mSlotId, RIL_REQUEST_DIAL);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fontAlgn="auto">
              <a:lnSpc>
                <a:spcPct val="100000"/>
              </a:lnSpc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    CALL_ONREQUEST(RIL_REQUEST_DIAL, &amp;dial, sizeOfDial, pRI, mSlotId);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fontAlgn="auto">
              <a:lnSpc>
                <a:spcPct val="100000"/>
              </a:lnSpc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}</a:t>
            </a:r>
            <a:endParaRPr sz="1000">
              <a:solidFill>
                <a:srgbClr val="00B05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1764268" y="123190"/>
            <a:ext cx="4410869" cy="434181"/>
          </a:xfrm>
          <a:prstGeom prst="rect">
            <a:avLst/>
          </a:prstGeom>
          <a:noFill/>
        </p:spPr>
        <p:txBody>
          <a:bodyPr wrap="none" rtlCol="0" anchor="t"/>
          <a:p>
            <a:pPr algn="l"/>
            <a:r>
              <a:rPr lang="zh-CN" alt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继续追溯</a:t>
            </a:r>
            <a:r>
              <a:rPr lang="zh-CN" alt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responseFunction</a:t>
            </a:r>
            <a:endParaRPr lang="zh-CN" altLang="en-US" sz="2735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  <a:sym typeface="+mn-ea"/>
            </a:endParaRPr>
          </a:p>
        </p:txBody>
      </p:sp>
      <p:sp>
        <p:nvSpPr>
          <p:cNvPr id="34" name="Shape 3"/>
          <p:cNvSpPr/>
          <p:nvPr/>
        </p:nvSpPr>
        <p:spPr>
          <a:xfrm>
            <a:off x="467995" y="915670"/>
            <a:ext cx="8129905" cy="3731895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35" name="文本框 34"/>
          <p:cNvSpPr txBox="1"/>
          <p:nvPr/>
        </p:nvSpPr>
        <p:spPr>
          <a:xfrm>
            <a:off x="828040" y="1131570"/>
            <a:ext cx="874268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sz="1000">
                <a:solidFill>
                  <a:srgbClr val="00B05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如下：所谓pRI-&gt;pCI-&gt;responseFunction就是，根据request找到里面的函数，即dialResponse()</a:t>
            </a:r>
            <a:endParaRPr lang="zh-CN" sz="1000">
              <a:solidFill>
                <a:srgbClr val="00B05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typedef struct RequestInfo {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    int32_t token;    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    CommandInfo *pCI;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    </a:t>
            </a:r>
            <a:r>
              <a:rPr lang="en-US"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...</a:t>
            </a: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  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} RequestInfo;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static CommandInfo s_commands[] = {#include "./ril_commands.h"};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addRequestToList(int serial, int slotId, int request) {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  pRI-&gt;pCI = &amp;(s_commands[request]);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  return pRI;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}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marL="171450" indent="-17145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1000">
                <a:solidFill>
                  <a:srgbClr val="00B05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ril_commands.h</a:t>
            </a:r>
            <a:endParaRPr lang="zh-CN" sz="1000">
              <a:solidFill>
                <a:srgbClr val="00B05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{RIL_REQUEST_DIAL, radio_1_6::dialResponse}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marL="171450" indent="-17145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1000">
                <a:solidFill>
                  <a:srgbClr val="00B05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ril_service.cpp dialResponse的实现：</a:t>
            </a:r>
            <a:r>
              <a:rPr lang="zh-CN" sz="1000">
                <a:solidFill>
                  <a:srgbClr val="00B05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RILC向JAVA层返回RIL请求结果</a:t>
            </a:r>
            <a:endParaRPr lang="zh-CN" sz="1000">
              <a:solidFill>
                <a:srgbClr val="00B05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ClrTx/>
              <a:buSzTx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int radio_1_6::dialResponse() {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ClrTx/>
              <a:buSzTx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    if (radioService[slotId]-&gt;mRadioResponse != NULL) {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ClrTx/>
              <a:buSzTx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        RadioResponseInfo responseInfo = {};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ClrTx/>
              <a:buSzTx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        populateResponseInfo(responseInfo, serial, responseType, e);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ClrTx/>
              <a:buSzTx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        Return&lt;void&gt; retStatus = radioService[slotId]-&gt;mRadioResponse-&gt;dialResponse(responseInfo);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ClrTx/>
              <a:buSzTx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        radioService[slotId]-&gt;checkReturnStatus(retStatus);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ClrTx/>
              <a:buSzTx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    }  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buClrTx/>
              <a:buSzTx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  <a:sym typeface="+mn-ea"/>
              </a:rPr>
              <a:t>}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030065" y="1671490"/>
            <a:ext cx="2376264" cy="2025056"/>
          </a:xfrm>
          <a:prstGeom prst="triangle">
            <a:avLst/>
          </a:prstGeom>
          <a:solidFill>
            <a:schemeClr val="tx1">
              <a:lumMod val="65000"/>
              <a:lumOff val="35000"/>
              <a:alpha val="14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19741" y="1856894"/>
            <a:ext cx="180848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0">
                <a:solidFill>
                  <a:schemeClr val="accent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chemeClr val="bg2"/>
                </a:solidFill>
              </a:rPr>
              <a:t>03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1960" y="1635911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rPr>
              <a:t>来电流程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rPr>
              <a:t>总结</a:t>
            </a:r>
            <a:endParaRPr lang="zh-CN" altLang="en-US" sz="3200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52688" y="2826390"/>
            <a:ext cx="308360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 rot="18035669">
            <a:off x="2382960" y="1282354"/>
            <a:ext cx="360040" cy="31037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1283757">
            <a:off x="1968923" y="1497553"/>
            <a:ext cx="191945" cy="16547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5968008">
            <a:off x="1663185" y="1888656"/>
            <a:ext cx="304349" cy="22735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2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bldLvl="0" animBg="1"/>
      <p:bldP spid="8" grpId="0"/>
      <p:bldP spid="9" grpId="0"/>
      <p:bldP spid="25" grpId="0" bldLvl="0" animBg="1"/>
      <p:bldP spid="25" grpId="1" bldLvl="0" animBg="1"/>
      <p:bldP spid="26" grpId="0" bldLvl="0" animBg="1"/>
      <p:bldP spid="26" grpId="1" bldLvl="0" animBg="1"/>
      <p:bldP spid="27" grpId="0" bldLvl="0" animBg="1"/>
      <p:bldP spid="27" grpId="1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030065" y="1671490"/>
            <a:ext cx="2376264" cy="2025056"/>
          </a:xfrm>
          <a:prstGeom prst="triangle">
            <a:avLst/>
          </a:prstGeom>
          <a:solidFill>
            <a:schemeClr val="tx1">
              <a:lumMod val="65000"/>
              <a:lumOff val="35000"/>
              <a:alpha val="14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19741" y="1856894"/>
            <a:ext cx="15969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0">
                <a:solidFill>
                  <a:schemeClr val="accent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chemeClr val="bg2"/>
                </a:solidFill>
              </a:rPr>
              <a:t>01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1960" y="1635911"/>
            <a:ext cx="407416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rPr>
              <a:t>Android Telephony</a:t>
            </a:r>
            <a:endParaRPr lang="en-US" altLang="zh-CN" sz="3200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</a:endParaRPr>
          </a:p>
          <a:p>
            <a:pPr algn="l"/>
            <a:r>
              <a:rPr lang="en-US" altLang="zh-CN" sz="3200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rPr>
              <a:t>框架结构</a:t>
            </a:r>
            <a:endParaRPr lang="en-US" altLang="zh-CN" sz="3200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52688" y="2826390"/>
            <a:ext cx="308360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 rot="18035669">
            <a:off x="2382960" y="1282354"/>
            <a:ext cx="360040" cy="31037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1283757">
            <a:off x="1968923" y="1497553"/>
            <a:ext cx="191945" cy="16547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5968008">
            <a:off x="1663185" y="1888656"/>
            <a:ext cx="304349" cy="22735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2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bldLvl="0" animBg="1"/>
      <p:bldP spid="8" grpId="0"/>
      <p:bldP spid="9" grpId="0"/>
      <p:bldP spid="25" grpId="0" bldLvl="0" animBg="1"/>
      <p:bldP spid="25" grpId="1" bldLvl="0" animBg="1"/>
      <p:bldP spid="26" grpId="0" bldLvl="0" animBg="1"/>
      <p:bldP spid="26" grpId="1" bldLvl="0" animBg="1"/>
      <p:bldP spid="27" grpId="0" bldLvl="0" animBg="1"/>
      <p:bldP spid="27" grpId="1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2987913" y="123190"/>
            <a:ext cx="4410869" cy="434181"/>
          </a:xfrm>
          <a:prstGeom prst="rect">
            <a:avLst/>
          </a:prstGeom>
          <a:noFill/>
        </p:spPr>
        <p:txBody>
          <a:bodyPr wrap="none" rtlCol="0" anchor="t"/>
          <a:p>
            <a:pPr algn="l"/>
            <a:r>
              <a:rPr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根据消息类型进行处理</a:t>
            </a:r>
            <a:endParaRPr sz="2735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  <a:sym typeface="+mn-ea"/>
            </a:endParaRPr>
          </a:p>
        </p:txBody>
      </p:sp>
      <p:sp>
        <p:nvSpPr>
          <p:cNvPr id="3" name="Shape 3"/>
          <p:cNvSpPr/>
          <p:nvPr/>
        </p:nvSpPr>
        <p:spPr>
          <a:xfrm>
            <a:off x="179070" y="1635760"/>
            <a:ext cx="3771265" cy="168529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26" name="文本框 25"/>
          <p:cNvSpPr txBox="1"/>
          <p:nvPr/>
        </p:nvSpPr>
        <p:spPr>
          <a:xfrm>
            <a:off x="395605" y="1635760"/>
            <a:ext cx="4558030" cy="1403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根据</a:t>
            </a: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rilc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的执行流程：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从atchannel.c的processLine()开始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handleUnsolicited,调用s_unsolHandler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处理来自</a:t>
            </a: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Modem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的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消息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追溯s_unsolHandler()：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39565" y="877570"/>
            <a:ext cx="5246370" cy="1360805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static void *readerLoop(void *arg __unused)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for (;;)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const char * line;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line = readline();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if (line == NULL) { break;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if(isSMSUnsolicited(line))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    char *line1;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    const char *line2;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    line1 = strdup(line);//复制line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    line2 = readline();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    if (line2 == NULL) {free(line1); break;}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    if (s_unsolHandler != NULL) {s_unsolHandler (line1, line2);}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    free(line1);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} else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    processLine(line);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onReaderClosed();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return NULL;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2987913" y="123190"/>
            <a:ext cx="4410869" cy="434181"/>
          </a:xfrm>
          <a:prstGeom prst="rect">
            <a:avLst/>
          </a:prstGeom>
          <a:noFill/>
        </p:spPr>
        <p:txBody>
          <a:bodyPr wrap="none" rtlCol="0" anchor="t"/>
          <a:p>
            <a:pPr algn="l"/>
            <a:r>
              <a:rPr lang="zh-CN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追溯</a:t>
            </a:r>
            <a:r>
              <a:rPr lang="zh-CN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s_unsolHandler()</a:t>
            </a:r>
            <a:endParaRPr lang="zh-CN" sz="2735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  <a:sym typeface="+mn-ea"/>
            </a:endParaRPr>
          </a:p>
        </p:txBody>
      </p:sp>
      <p:sp>
        <p:nvSpPr>
          <p:cNvPr id="3" name="Shape 3"/>
          <p:cNvSpPr/>
          <p:nvPr/>
        </p:nvSpPr>
        <p:spPr>
          <a:xfrm>
            <a:off x="712470" y="843280"/>
            <a:ext cx="7587615" cy="424688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26" name="文本框 25"/>
          <p:cNvSpPr txBox="1"/>
          <p:nvPr/>
        </p:nvSpPr>
        <p:spPr>
          <a:xfrm>
            <a:off x="827405" y="1059815"/>
            <a:ext cx="7117715" cy="4011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s_unsolHandler()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：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ATUnsolHandler s_unsolHandler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在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at_open()中初始化过，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algn="l" fontAlgn="auto">
              <a:lnSpc>
                <a:spcPct val="100000"/>
              </a:lnSpc>
              <a:buClrTx/>
              <a:buSzTx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int at_open(int fd, ATUnsolHandler h)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</a:endParaRPr>
          </a:p>
          <a:p>
            <a:pPr algn="l" fontAlgn="auto">
              <a:lnSpc>
                <a:spcPct val="100000"/>
              </a:lnSpc>
              <a:buClrTx/>
              <a:buSzTx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{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</a:endParaRPr>
          </a:p>
          <a:p>
            <a:pPr algn="l" fontAlgn="auto">
              <a:lnSpc>
                <a:spcPct val="100000"/>
              </a:lnSpc>
              <a:buClrTx/>
              <a:buSzTx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    s_unsolHandler = h;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</a:endParaRPr>
          </a:p>
          <a:p>
            <a:pPr algn="l" fontAlgn="auto">
              <a:lnSpc>
                <a:spcPct val="100000"/>
              </a:lnSpc>
              <a:buClrTx/>
              <a:buSzTx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}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在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 hardware/ril/reference-ril/reference-ril.c 的mainLoop()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调用过</a:t>
            </a: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at_open</a:t>
            </a:r>
            <a:endParaRPr lang="en-US" alt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由下可见：</a:t>
            </a: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s_unsolHandler最终由onUnsolicited()初始化</a:t>
            </a:r>
            <a:endParaRPr lang="en-US" alt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s_unsolHandler (line1, line2)  -&gt;  onUnsolicited(line1, line2)</a:t>
            </a:r>
            <a:endParaRPr lang="en-US" alt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algn="l" fontAlgn="auto">
              <a:lnSpc>
                <a:spcPct val="100000"/>
              </a:lnSpc>
              <a:buClrTx/>
              <a:buSzTx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mainLoop(void *param __unused)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</a:endParaRPr>
          </a:p>
          <a:p>
            <a:pPr algn="l" fontAlgn="auto">
              <a:lnSpc>
                <a:spcPct val="100000"/>
              </a:lnSpc>
              <a:buClrTx/>
              <a:buSzTx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{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</a:endParaRPr>
          </a:p>
          <a:p>
            <a:pPr algn="l" fontAlgn="auto">
              <a:lnSpc>
                <a:spcPct val="100000"/>
              </a:lnSpc>
              <a:buClrTx/>
              <a:buSzTx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 ret = at_open(fd, onUnsolicited);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</a:endParaRPr>
          </a:p>
          <a:p>
            <a:pPr algn="l" fontAlgn="auto">
              <a:lnSpc>
                <a:spcPct val="100000"/>
              </a:lnSpc>
              <a:buClrTx/>
              <a:buSzTx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 }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</a:endParaRPr>
          </a:p>
          <a:p>
            <a:pPr marL="171450" indent="-17145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onUnsolicited():根据不同情况进行了不同处理，但都调用了RIL_onUnsolicitedResponse()函数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algn="l" fontAlgn="auto">
              <a:lnSpc>
                <a:spcPct val="100000"/>
              </a:lnSpc>
              <a:buClrTx/>
              <a:buSzTx/>
              <a:buNone/>
            </a:pPr>
            <a:r>
              <a:rPr lang="en-US"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static void onUnsolicited (const char *s, const char *sms_pdu)</a:t>
            </a:r>
            <a:endParaRPr lang="en-US"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</a:endParaRPr>
          </a:p>
          <a:p>
            <a:pPr algn="l" fontAlgn="auto">
              <a:lnSpc>
                <a:spcPct val="100000"/>
              </a:lnSpc>
              <a:buClrTx/>
              <a:buSzTx/>
              <a:buNone/>
            </a:pPr>
            <a:r>
              <a:rPr lang="en-US"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{</a:t>
            </a:r>
            <a:endParaRPr lang="en-US"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</a:endParaRPr>
          </a:p>
          <a:p>
            <a:pPr algn="l" fontAlgn="auto">
              <a:lnSpc>
                <a:spcPct val="100000"/>
              </a:lnSpc>
              <a:buClrTx/>
              <a:buSzTx/>
              <a:buNone/>
            </a:pPr>
            <a:r>
              <a:rPr lang="en-US"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        RIL_onUnsolicitedResponse(RIL_UNSOL_SIGNAL_STRENGTH,response, sizeof(response));</a:t>
            </a:r>
            <a:endParaRPr lang="en-US"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</a:endParaRPr>
          </a:p>
          <a:p>
            <a:pPr algn="l" fontAlgn="auto">
              <a:lnSpc>
                <a:spcPct val="100000"/>
              </a:lnSpc>
              <a:buClrTx/>
              <a:buSzTx/>
              <a:buNone/>
            </a:pPr>
            <a:r>
              <a:rPr lang="en-US"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}</a:t>
            </a:r>
            <a:endParaRPr lang="en-US"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1980168" y="123190"/>
            <a:ext cx="4410869" cy="434181"/>
          </a:xfrm>
          <a:prstGeom prst="rect">
            <a:avLst/>
          </a:prstGeom>
          <a:noFill/>
        </p:spPr>
        <p:txBody>
          <a:bodyPr wrap="none" rtlCol="0" anchor="t"/>
          <a:p>
            <a:pPr algn="l"/>
            <a:r>
              <a:rPr lang="zh-CN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追溯</a:t>
            </a:r>
            <a:r>
              <a:rPr lang="zh-CN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RIL_onUnsolicitedResponse()</a:t>
            </a:r>
            <a:endParaRPr lang="zh-CN" sz="2735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  <a:sym typeface="+mn-ea"/>
            </a:endParaRPr>
          </a:p>
        </p:txBody>
      </p:sp>
      <p:sp>
        <p:nvSpPr>
          <p:cNvPr id="3" name="Shape 3"/>
          <p:cNvSpPr/>
          <p:nvPr/>
        </p:nvSpPr>
        <p:spPr>
          <a:xfrm>
            <a:off x="755650" y="627380"/>
            <a:ext cx="7587615" cy="424688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26" name="文本框 25"/>
          <p:cNvSpPr txBox="1"/>
          <p:nvPr/>
        </p:nvSpPr>
        <p:spPr>
          <a:xfrm>
            <a:off x="870585" y="699770"/>
            <a:ext cx="7117715" cy="4011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#define RIL_onUnsolicitedResponse(a,b,c) s_rilenv-&gt;OnUnsolicitedResponse(a,b,c)，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s_rilenv初始化</a:t>
            </a: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:</a:t>
            </a:r>
            <a:endParaRPr 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在ril_reference的RIL_Init()初始化</a:t>
            </a: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: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s_rilenv = env，env是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RIL_Init()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的</a:t>
            </a:r>
            <a:r>
              <a:rPr sz="1200">
                <a:solidFill>
                  <a:srgbClr val="FF000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第一个参数</a:t>
            </a:r>
            <a:endParaRPr sz="1200">
              <a:solidFill>
                <a:srgbClr val="FF000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RIL_Init()</a:t>
            </a: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 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被</a:t>
            </a:r>
            <a:r>
              <a:rPr sz="1200">
                <a:solidFill>
                  <a:srgbClr val="FF000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rild.c的main函数调用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;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s_rilEnv在rild.c中定义</a:t>
            </a: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:</a:t>
            </a:r>
            <a:endParaRPr 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static struct RIL_Env s_rilEnv = {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    RIL_onRequestComplete,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    RIL_onUnsolicitedResponse,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};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具体实现：在ril.cpp中实现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void RIL_onUnsolicitedResponse(int unsolResponse, const void *data,size_t datalen)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{ if (s_unsolResponses[unsolResponseIndex].responseFunction) {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        ret = s_unsolResponses[unsolResponseIndex].responseFunction(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 </a:t>
            </a:r>
            <a:r>
              <a:rPr lang="en-US"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	</a:t>
            </a: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(int) soc_id, responseType, 0, RIL_E_SUCCESS, const_cast&lt;void*&gt;(data),datalen);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1000" i="1">
                <a:solidFill>
                  <a:srgbClr val="00B0F0"/>
                </a:solidFill>
                <a:latin typeface="JetBrains Mono NL Medium" panose="02000009000000000000" charset="0"/>
                <a:ea typeface="HarmonyOS Sans SC" panose="00000500000000000000" charset="-122"/>
                <a:cs typeface="JetBrains Mono NL Medium" panose="02000009000000000000" charset="0"/>
              </a:rPr>
              <a:t>    }</a:t>
            </a: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由拨号流程可知，下面执行了RILJ的相关方法：callStateChangedInd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sz="1000" i="1">
              <a:solidFill>
                <a:srgbClr val="00B0F0"/>
              </a:solidFill>
              <a:latin typeface="JetBrains Mono NL Medium" panose="02000009000000000000" charset="0"/>
              <a:ea typeface="HarmonyOS Sans SC" panose="00000500000000000000" charset="-122"/>
              <a:cs typeface="JetBrains Mono NL Medium" panose="02000009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2411968" y="123190"/>
            <a:ext cx="4410869" cy="434181"/>
          </a:xfrm>
          <a:prstGeom prst="rect">
            <a:avLst/>
          </a:prstGeom>
          <a:noFill/>
        </p:spPr>
        <p:txBody>
          <a:bodyPr wrap="none" rtlCol="0" anchor="t"/>
          <a:p>
            <a:pPr algn="l"/>
            <a:r>
              <a:rPr lang="zh-CN" alt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进入</a:t>
            </a:r>
            <a:r>
              <a:rPr 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RILJ</a:t>
            </a:r>
            <a:r>
              <a:rPr lang="zh-CN" alt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，处理来电</a:t>
            </a:r>
            <a:r>
              <a:rPr lang="zh-CN" alt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消息</a:t>
            </a:r>
            <a:endParaRPr lang="zh-CN" altLang="en-US" sz="2735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  <a:sym typeface="+mn-ea"/>
            </a:endParaRPr>
          </a:p>
        </p:txBody>
      </p:sp>
      <p:sp>
        <p:nvSpPr>
          <p:cNvPr id="3" name="Shape 3"/>
          <p:cNvSpPr/>
          <p:nvPr/>
        </p:nvSpPr>
        <p:spPr>
          <a:xfrm>
            <a:off x="262255" y="711200"/>
            <a:ext cx="3771265" cy="137541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26" name="文本框 25"/>
          <p:cNvSpPr txBox="1"/>
          <p:nvPr/>
        </p:nvSpPr>
        <p:spPr>
          <a:xfrm>
            <a:off x="323850" y="733425"/>
            <a:ext cx="4558030" cy="1476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RILC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调用的接口在RadioIndication 中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实现：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调用</a:t>
            </a: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RIL.java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的processIndication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方法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通过</a:t>
            </a: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notify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发送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通知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-&gt;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RIL.java RIL处理来电消息，发送ack给底层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96055" y="699770"/>
            <a:ext cx="4731385" cy="14300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public void callStateChanged(int indicationType)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mRil.processIndication(HAL_SERVICE_RADIO, indicationType);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mRil.mCallStateRegistrants.notifyRegistrants();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void processIndication(int service, int indicationType)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sendAck(service);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</p:txBody>
      </p:sp>
      <p:sp>
        <p:nvSpPr>
          <p:cNvPr id="34" name="Shape 3"/>
          <p:cNvSpPr/>
          <p:nvPr/>
        </p:nvSpPr>
        <p:spPr>
          <a:xfrm>
            <a:off x="251460" y="2183765"/>
            <a:ext cx="3782060" cy="1477645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35" name="文本框 34"/>
          <p:cNvSpPr txBox="1"/>
          <p:nvPr/>
        </p:nvSpPr>
        <p:spPr>
          <a:xfrm>
            <a:off x="395605" y="2129790"/>
            <a:ext cx="5895975" cy="1531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寻找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CallState调用者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：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BaseCommands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：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注册CallStateChanged的方法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在GsmCdmaCallTracker调用</a:t>
            </a:r>
            <a:endParaRPr 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调用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其父类Calltracker的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pollCallsWhenSafe()</a:t>
            </a:r>
            <a:endParaRPr 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处理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EVENT_CALL_STATE_CHANGE消息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356100" y="2272030"/>
            <a:ext cx="5324475" cy="1467485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public GsmCdmaCallTracker (GsmCdmaPhone phone)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mCi.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registerForCallStateChanged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(this, EVENT_CALL_STATE_CHANGE, null);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en-US" altLang="zh-CN" sz="1000">
                <a:latin typeface="JetBrains Mono NL Medium" panose="02000009000000000000" charset="0"/>
                <a:cs typeface="JetBrains Mono NL Medium" panose="02000009000000000000" charset="0"/>
              </a:rPr>
              <a:t>handleMessage(){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case EVENT_CALL_STATE_CHANGE: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       pollCallsWhenSafe();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    break;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en-US" altLang="zh-CN" sz="1000">
                <a:latin typeface="JetBrains Mono NL Medium" panose="02000009000000000000" charset="0"/>
                <a:cs typeface="JetBrains Mono NL Medium" panose="02000009000000000000" charset="0"/>
              </a:rPr>
              <a:t>}</a:t>
            </a:r>
            <a:endParaRPr lang="en-US" altLang="zh-CN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  <p:sp>
        <p:nvSpPr>
          <p:cNvPr id="4" name="Shape 3"/>
          <p:cNvSpPr/>
          <p:nvPr/>
        </p:nvSpPr>
        <p:spPr>
          <a:xfrm>
            <a:off x="262255" y="3796030"/>
            <a:ext cx="3782060" cy="120650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5" name="文本框 4"/>
          <p:cNvSpPr txBox="1"/>
          <p:nvPr/>
        </p:nvSpPr>
        <p:spPr>
          <a:xfrm>
            <a:off x="323850" y="3881755"/>
            <a:ext cx="43967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pollCallsWhenSafe</a:t>
            </a: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():</a:t>
            </a:r>
            <a:endParaRPr 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携带消息EVENT_POLL_CALLS_RESULT,调用CommandsInterface.java的getCurrentCalls</a:t>
            </a: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()</a:t>
            </a:r>
            <a:endParaRPr 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-&gt;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再次与底层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交互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9565" y="4011930"/>
            <a:ext cx="4894580" cy="1155065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protected void pollCallsWhenSafe()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if (checkNoOperationsPending())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    mLastRelevantPoll = obtainMessage(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EVENT_POLL_CALLS_RESULT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    mCi.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getCurrentCalls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(mLastRelevantPoll);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1115933" y="51435"/>
            <a:ext cx="4410869" cy="434181"/>
          </a:xfrm>
          <a:prstGeom prst="rect">
            <a:avLst/>
          </a:prstGeom>
          <a:noFill/>
        </p:spPr>
        <p:txBody>
          <a:bodyPr wrap="none" rtlCol="0" anchor="t"/>
          <a:p>
            <a:pPr algn="l"/>
            <a:r>
              <a:rPr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处理轮询通话结果通知</a:t>
            </a:r>
            <a:r>
              <a:rPr lang="zh-CN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、创建来电连接通知</a:t>
            </a:r>
            <a:endParaRPr lang="zh-CN" sz="2735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  <a:sym typeface="+mn-ea"/>
            </a:endParaRPr>
          </a:p>
        </p:txBody>
      </p:sp>
      <p:sp>
        <p:nvSpPr>
          <p:cNvPr id="3" name="Shape 3"/>
          <p:cNvSpPr/>
          <p:nvPr/>
        </p:nvSpPr>
        <p:spPr>
          <a:xfrm>
            <a:off x="262255" y="711200"/>
            <a:ext cx="3771265" cy="137541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26" name="文本框 25"/>
          <p:cNvSpPr txBox="1"/>
          <p:nvPr/>
        </p:nvSpPr>
        <p:spPr>
          <a:xfrm>
            <a:off x="395605" y="771525"/>
            <a:ext cx="4558030" cy="1476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在GsmCdmaCallTracker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调用handlePollCalls</a:t>
            </a: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()</a:t>
            </a:r>
            <a:endParaRPr 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处理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EVENT_POLL_CALLS_RESULT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判断-&gt; notify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96055" y="699770"/>
            <a:ext cx="4731385" cy="14300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public void handleMessage(Message msg)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switch (msg.what)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    case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EVENT_POLL_CALLS_RESULT: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           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handlePollCalls((AsyncResult)msg.obj);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protected synchronized void handlePollCalls(A)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if (newRinging != null)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    mPhone.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notifyNewRingingConnection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(newRinging);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pPr indent="457200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en-US" altLang="zh-CN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}</a:t>
            </a:r>
            <a:endParaRPr lang="en-US" altLang="zh-CN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</p:txBody>
      </p:sp>
      <p:sp>
        <p:nvSpPr>
          <p:cNvPr id="34" name="Shape 3"/>
          <p:cNvSpPr/>
          <p:nvPr/>
        </p:nvSpPr>
        <p:spPr>
          <a:xfrm>
            <a:off x="251460" y="2183765"/>
            <a:ext cx="3782060" cy="130175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35" name="文本框 34"/>
          <p:cNvSpPr txBox="1"/>
          <p:nvPr/>
        </p:nvSpPr>
        <p:spPr>
          <a:xfrm>
            <a:off x="251460" y="2139315"/>
            <a:ext cx="5895975" cy="1287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寻找通知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注册者：</a:t>
            </a:r>
            <a:endParaRPr 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即调用registerForNewRingingConnection()的地方：</a:t>
            </a:r>
            <a:endParaRPr 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PstnIncomingCallNotifier</a:t>
            </a: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.java</a:t>
            </a:r>
            <a:endParaRPr lang="en-US" alt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registerForNotifications</a:t>
            </a: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()</a:t>
            </a:r>
            <a:endParaRPr lang="en-US" alt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356100" y="2272030"/>
            <a:ext cx="5324475" cy="1467485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private void registerForNotifications()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if (mPhone != null)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      mPhone.registerForNewRingingConnection(mHandler, EVENT_NEW_RINGING_CONNECTION, null);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    mPhone.registerForCallWaiting(mHandler, EVENT_CDMA_CALL_WAITING, null);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    mPhone.registerForUnknownConnection(mHandler, EVENT_UNKNOWN_CONNECTION, null);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  <p:sp>
        <p:nvSpPr>
          <p:cNvPr id="4" name="Shape 3"/>
          <p:cNvSpPr/>
          <p:nvPr/>
        </p:nvSpPr>
        <p:spPr>
          <a:xfrm>
            <a:off x="262255" y="3606800"/>
            <a:ext cx="3782060" cy="139573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5" name="文本框 4"/>
          <p:cNvSpPr txBox="1"/>
          <p:nvPr/>
        </p:nvSpPr>
        <p:spPr>
          <a:xfrm>
            <a:off x="395605" y="3580130"/>
            <a:ext cx="48310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调用 handleNewRingingConnection处理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EVENT_NEW_RINGING_CONNECTION</a:t>
            </a:r>
            <a:endParaRPr 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—&gt;发送了一个来电意图</a:t>
            </a:r>
            <a:endParaRPr lang="en-US" alt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—&gt;由TelecomManager处理来电消息</a:t>
            </a:r>
            <a:endParaRPr lang="en-US" alt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addNewIncomingCall（）</a:t>
            </a:r>
            <a:endParaRPr lang="en-US" alt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9565" y="4011930"/>
            <a:ext cx="5600065" cy="1155065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private void handleNewRingingConnection(AsyncResult asyncResult)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    if (call != null &amp;&amp; call.getState().isRinging())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      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 sendIncomingCallIntent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(connection);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private void sendIncomingCallIntent(Connection connection)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 tm.addNewIncomingCall(handle, extras);</a:t>
            </a:r>
            <a:endParaRPr lang="zh-CN" altLang="en-US" sz="1000">
              <a:solidFill>
                <a:srgbClr val="FF0000"/>
              </a:solidFill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2484358" y="51435"/>
            <a:ext cx="4410869" cy="434181"/>
          </a:xfrm>
          <a:prstGeom prst="rect">
            <a:avLst/>
          </a:prstGeom>
          <a:noFill/>
        </p:spPr>
        <p:txBody>
          <a:bodyPr wrap="none" rtlCol="0" anchor="t"/>
          <a:p>
            <a:pPr algn="l"/>
            <a:r>
              <a:rPr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Telecom处理来电消息</a:t>
            </a:r>
            <a:endParaRPr sz="2735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  <a:sym typeface="+mn-ea"/>
            </a:endParaRPr>
          </a:p>
        </p:txBody>
      </p:sp>
      <p:sp>
        <p:nvSpPr>
          <p:cNvPr id="3" name="Shape 3"/>
          <p:cNvSpPr/>
          <p:nvPr/>
        </p:nvSpPr>
        <p:spPr>
          <a:xfrm>
            <a:off x="262255" y="711200"/>
            <a:ext cx="3771265" cy="115824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26" name="文本框 25"/>
          <p:cNvSpPr txBox="1"/>
          <p:nvPr/>
        </p:nvSpPr>
        <p:spPr>
          <a:xfrm>
            <a:off x="395605" y="710565"/>
            <a:ext cx="4558030" cy="1236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TelecomManager的addNewIncomingCa</a:t>
            </a: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ll()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ITelecomService处理来电事件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其实现类TelecomServiceImpl.java创建intent对象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调用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CallIntentProcessorAdapter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处理来电事件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211955" y="699770"/>
            <a:ext cx="4731385" cy="101600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public void addNewIncomingCall(..)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Intent intent = new Intent(TelecomManager.ACTION_INCOMING_CALL);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mCallIntentProcessorAdapter.processIncomingCallIntent(</a:t>
            </a:r>
            <a:endParaRPr lang="zh-CN" altLang="en-US" sz="1000">
              <a:solidFill>
                <a:srgbClr val="FF0000"/>
              </a:solidFill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mCallsManager, intent);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              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</p:txBody>
      </p:sp>
      <p:sp>
        <p:nvSpPr>
          <p:cNvPr id="34" name="Shape 3"/>
          <p:cNvSpPr/>
          <p:nvPr/>
        </p:nvSpPr>
        <p:spPr>
          <a:xfrm>
            <a:off x="251460" y="2183765"/>
            <a:ext cx="3782060" cy="946785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35" name="文本框 34"/>
          <p:cNvSpPr txBox="1"/>
          <p:nvPr/>
        </p:nvSpPr>
        <p:spPr>
          <a:xfrm>
            <a:off x="251460" y="2139315"/>
            <a:ext cx="3730625" cy="1048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CallIntentProcessor的processIncomingCallIntent</a:t>
            </a: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()</a:t>
            </a:r>
            <a:endParaRPr lang="en-US" alt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交给CallsManager</a:t>
            </a: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.processIncomingCallIntent()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处理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Call的startCreateConnection()进行建立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通话连接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139565" y="2067560"/>
            <a:ext cx="5324475" cy="112014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static void processIncomingCallIntent()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 callsManager.processIncomingCallIntent();</a:t>
            </a:r>
            <a:endParaRPr lang="zh-CN" altLang="en-US" sz="1000">
              <a:solidFill>
                <a:srgbClr val="FF0000"/>
              </a:solidFill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public Call processIncomingCallIntent()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notifyStartCreateConnection(call);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call.startCreateConnection(mPhoneAccountRegistrar);</a:t>
            </a:r>
            <a:endParaRPr lang="zh-CN" altLang="en-US" sz="1000">
              <a:solidFill>
                <a:srgbClr val="FF0000"/>
              </a:solidFill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  <p:sp>
        <p:nvSpPr>
          <p:cNvPr id="4" name="Shape 3"/>
          <p:cNvSpPr/>
          <p:nvPr/>
        </p:nvSpPr>
        <p:spPr>
          <a:xfrm>
            <a:off x="251460" y="3300730"/>
            <a:ext cx="3782060" cy="139573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5" name="文本框 4"/>
          <p:cNvSpPr txBox="1"/>
          <p:nvPr/>
        </p:nvSpPr>
        <p:spPr>
          <a:xfrm>
            <a:off x="262255" y="3220085"/>
            <a:ext cx="48310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Call的startCreateConnection():</a:t>
            </a:r>
            <a:endParaRPr lang="en-US" alt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调用了CreateConnectionProcessor()</a:t>
            </a:r>
            <a:endParaRPr lang="en-US" alt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第三个参数为接口类:</a:t>
            </a:r>
            <a:endParaRPr lang="en-US" alt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 CreateConnectionResponse response，</a:t>
            </a:r>
            <a:endParaRPr lang="en-US" alt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this作参数—&gt;Call类实现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接口</a:t>
            </a:r>
            <a:endParaRPr lang="en-US" alt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40200" y="3308350"/>
            <a:ext cx="5600065" cy="1155065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public interface CreateConnectionResponse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void handleCreateConnectionSuccess(CallIdMapper idMapper, ParcelableConnection connection);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void handleCreateConnectionFailure(DisconnectCause disconnectCaused);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void handleCreateConferenceSuccess(CallIdMapper idMapper, ParcelableConference conference);</a:t>
            </a:r>
            <a:endParaRPr lang="zh-CN" altLang="en-US" sz="1000">
              <a:solidFill>
                <a:srgbClr val="FF0000"/>
              </a:solidFill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void handleCreateConferenceFailure(DisconnectCause disconnectCaused);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2484358" y="51435"/>
            <a:ext cx="4410869" cy="434181"/>
          </a:xfrm>
          <a:prstGeom prst="rect">
            <a:avLst/>
          </a:prstGeom>
          <a:noFill/>
        </p:spPr>
        <p:txBody>
          <a:bodyPr wrap="none" rtlCol="0" anchor="t"/>
          <a:p>
            <a:pPr algn="l"/>
            <a:r>
              <a:rPr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处理连接建立成功后的事件</a:t>
            </a:r>
            <a:endParaRPr sz="2735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  <a:sym typeface="+mn-ea"/>
            </a:endParaRPr>
          </a:p>
        </p:txBody>
      </p:sp>
      <p:sp>
        <p:nvSpPr>
          <p:cNvPr id="3" name="Shape 3"/>
          <p:cNvSpPr/>
          <p:nvPr/>
        </p:nvSpPr>
        <p:spPr>
          <a:xfrm>
            <a:off x="262255" y="711200"/>
            <a:ext cx="3771265" cy="1491615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26" name="文本框 25"/>
          <p:cNvSpPr txBox="1"/>
          <p:nvPr/>
        </p:nvSpPr>
        <p:spPr>
          <a:xfrm>
            <a:off x="395605" y="710565"/>
            <a:ext cx="4558030" cy="1550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成功建立连接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后：</a:t>
            </a:r>
            <a:endParaRPr 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Call对象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执行 handeCreateConnectionSuccess()</a:t>
            </a:r>
            <a:endParaRPr 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执行Listener（CallsManager.java实现）的onSuccessfulIncomingCall方法</a:t>
            </a:r>
            <a:endParaRPr 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执行来电拦截，黑名单等操作</a:t>
            </a:r>
            <a:endParaRPr 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211955" y="699770"/>
            <a:ext cx="4731385" cy="13157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public void handleCreateConnectionSuccess(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             l.onSuccessfulIncomingCall(this);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public void onSuccessfulIncomingCall(Call incomingCall)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IncomingCallFilterGraph graph = setUpCallFilterGraph(incomingCall);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graph.performFiltering();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</p:txBody>
      </p:sp>
      <p:sp>
        <p:nvSpPr>
          <p:cNvPr id="34" name="Shape 3"/>
          <p:cNvSpPr/>
          <p:nvPr/>
        </p:nvSpPr>
        <p:spPr>
          <a:xfrm>
            <a:off x="251460" y="2291080"/>
            <a:ext cx="3782060" cy="1200785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35" name="文本框 34"/>
          <p:cNvSpPr txBox="1"/>
          <p:nvPr/>
        </p:nvSpPr>
        <p:spPr>
          <a:xfrm>
            <a:off x="323215" y="2324100"/>
            <a:ext cx="3730625" cy="1186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IncomingCallFilterGraph</a:t>
            </a: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: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performFiltering()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调用CallFilterResultCallback的onCallFilteringComplete</a:t>
            </a: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() 处理过滤操作</a:t>
            </a:r>
            <a:endParaRPr 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调用了CallsManager的addCall方法</a:t>
            </a:r>
            <a:endParaRPr 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139565" y="2291080"/>
            <a:ext cx="5324475" cy="112014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public void performFiltering() { 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mListener.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onCallFilteringComplete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(mCall, mCurrentResult, true);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en-US" altLang="zh-CN" sz="1000" i="1">
                <a:solidFill>
                  <a:schemeClr val="bg1">
                    <a:lumMod val="50000"/>
                  </a:schemeClr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//</a:t>
            </a:r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CallsManager实现：</a:t>
            </a:r>
            <a:endParaRPr lang="zh-CN" altLang="en-US" sz="1000" i="1">
              <a:solidFill>
                <a:schemeClr val="bg1">
                  <a:lumMod val="50000"/>
                </a:schemeClr>
              </a:solidFill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public void onCallFilteringComplete()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      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 addCall(incomingCall);</a:t>
            </a:r>
            <a:endParaRPr lang="zh-CN" altLang="en-US" sz="1000">
              <a:solidFill>
                <a:srgbClr val="FF0000"/>
              </a:solidFill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  <p:sp>
        <p:nvSpPr>
          <p:cNvPr id="4" name="Shape 3"/>
          <p:cNvSpPr/>
          <p:nvPr/>
        </p:nvSpPr>
        <p:spPr>
          <a:xfrm>
            <a:off x="262255" y="3580130"/>
            <a:ext cx="3782060" cy="139573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5" name="文本框 4"/>
          <p:cNvSpPr txBox="1"/>
          <p:nvPr/>
        </p:nvSpPr>
        <p:spPr>
          <a:xfrm>
            <a:off x="323215" y="3631565"/>
            <a:ext cx="48310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C</a:t>
            </a: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allManager.java:addCall()</a:t>
            </a:r>
            <a:endParaRPr lang="en-US" alt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调用CallsManagerListener的onCallAdded()</a:t>
            </a:r>
            <a:endParaRPr lang="en-US" alt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由</a:t>
            </a: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InCallController.java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重写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执行IInCallServicer.java的addCall()</a:t>
            </a:r>
            <a:endParaRPr lang="en-US" alt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11955" y="3580130"/>
            <a:ext cx="5600065" cy="1155065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public void addCall(Call call)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    listener.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onCallAdded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(call);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@Override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public void onCallAdded(Call call)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   inCallService.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addCall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(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2484358" y="51435"/>
            <a:ext cx="4410869" cy="434181"/>
          </a:xfrm>
          <a:prstGeom prst="rect">
            <a:avLst/>
          </a:prstGeom>
          <a:noFill/>
        </p:spPr>
        <p:txBody>
          <a:bodyPr wrap="none" rtlCol="0" anchor="t"/>
          <a:p>
            <a:pPr algn="l"/>
            <a:r>
              <a:rPr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处理连接建立成功后的事件</a:t>
            </a:r>
            <a:endParaRPr sz="2735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  <a:sym typeface="+mn-ea"/>
            </a:endParaRPr>
          </a:p>
        </p:txBody>
      </p:sp>
      <p:sp>
        <p:nvSpPr>
          <p:cNvPr id="3" name="Shape 3"/>
          <p:cNvSpPr/>
          <p:nvPr/>
        </p:nvSpPr>
        <p:spPr>
          <a:xfrm>
            <a:off x="262255" y="711200"/>
            <a:ext cx="3771265" cy="1491615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26" name="文本框 25"/>
          <p:cNvSpPr txBox="1"/>
          <p:nvPr/>
        </p:nvSpPr>
        <p:spPr>
          <a:xfrm>
            <a:off x="395605" y="710565"/>
            <a:ext cx="4558030" cy="1550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IInCallServicer.java的addCall()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封装了一个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消息</a:t>
            </a:r>
            <a:endParaRPr 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消息类型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为：MSG_ADD_CALL</a:t>
            </a:r>
            <a:endParaRPr 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调用Phone的internalAddCall进行消息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处理</a:t>
            </a:r>
            <a:endParaRPr 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-&gt;执行fireCallAdded()触发“电话呼叫已添加”的事件</a:t>
            </a:r>
            <a:endParaRPr lang="en-US" alt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211955" y="699770"/>
            <a:ext cx="4731385" cy="150241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public void addCall(ParcelableCall call)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mHandler.obtainMessage(MSG_ADD_CALL, call).sendToTarget();}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en-US" altLang="zh-CN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handleMessage(){mPhone.internalAddCall((ParcelableCall) msg.obj);}</a:t>
            </a:r>
            <a:endParaRPr lang="en-US" altLang="zh-CN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en-US" altLang="zh-CN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final void internalAddCall(ParcelableCall parcelableCall) {</a:t>
            </a:r>
            <a:endParaRPr lang="en-US" altLang="zh-CN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en-US" altLang="zh-CN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    fireCallAdded(call);</a:t>
            </a:r>
            <a:endParaRPr lang="en-US" altLang="zh-CN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en-US" altLang="zh-CN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}</a:t>
            </a:r>
            <a:endParaRPr lang="en-US" altLang="zh-CN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</p:txBody>
      </p:sp>
      <p:sp>
        <p:nvSpPr>
          <p:cNvPr id="34" name="Shape 3"/>
          <p:cNvSpPr/>
          <p:nvPr/>
        </p:nvSpPr>
        <p:spPr>
          <a:xfrm>
            <a:off x="251460" y="2291080"/>
            <a:ext cx="3782060" cy="1200785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35" name="文本框 34"/>
          <p:cNvSpPr txBox="1"/>
          <p:nvPr/>
        </p:nvSpPr>
        <p:spPr>
          <a:xfrm>
            <a:off x="323215" y="2324100"/>
            <a:ext cx="3730625" cy="1186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Phone的</a:t>
            </a: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fireCallAdded</a:t>
            </a: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():</a:t>
            </a:r>
            <a:b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</a:b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-&gt;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执行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Phone的onCallAdded方法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最终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被InCallServiceImpl重写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-&gt;调用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  <a:sym typeface="+mn-ea"/>
              </a:rPr>
              <a:t>InCallPresenter的onCallAdded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140200" y="2260600"/>
            <a:ext cx="5324475" cy="112014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private void fireCallAdded(Call call)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for (Listener listener : mListeners)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    listener.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onCallAdded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(this, call);}}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public void onCallAdded(Call call)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Trace.beginSection("InCallServiceImpl.onCallAdded");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 InCallPresenter.getInstance().onCallAdded(call);</a:t>
            </a:r>
            <a:endParaRPr lang="zh-CN" altLang="en-US" sz="1000">
              <a:solidFill>
                <a:srgbClr val="FF0000"/>
              </a:solidFill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Trace.endSection();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  <p:sp>
        <p:nvSpPr>
          <p:cNvPr id="4" name="Shape 3"/>
          <p:cNvSpPr/>
          <p:nvPr/>
        </p:nvSpPr>
        <p:spPr>
          <a:xfrm>
            <a:off x="262255" y="3580130"/>
            <a:ext cx="3782060" cy="1395730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5" name="文本框 4"/>
          <p:cNvSpPr txBox="1"/>
          <p:nvPr/>
        </p:nvSpPr>
        <p:spPr>
          <a:xfrm>
            <a:off x="323215" y="3631565"/>
            <a:ext cx="4831080" cy="1162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InCallPresenter.java</a:t>
            </a:r>
            <a:endParaRPr lang="en-US" alt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调用callList的onCallAdded()</a:t>
            </a:r>
            <a:endParaRPr lang="en-US" alt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-&gt;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调用onIncoming继续处理来电事件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-&gt;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 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调用InCallPresenter的onIncomingCall()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11955" y="3580130"/>
            <a:ext cx="5600065" cy="1590675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public void onCallAdded()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onIncoming(call);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private void onIncoming(DialerCall call)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for (Listener listener : listeners)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listener.onIncomingCall(call);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2484358" y="51435"/>
            <a:ext cx="4410869" cy="434181"/>
          </a:xfrm>
          <a:prstGeom prst="rect">
            <a:avLst/>
          </a:prstGeom>
          <a:noFill/>
        </p:spPr>
        <p:txBody>
          <a:bodyPr wrap="none" rtlCol="0" anchor="t"/>
          <a:p>
            <a:pPr algn="l"/>
            <a:r>
              <a:rPr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处理连接建立成功后的事件</a:t>
            </a:r>
            <a:endParaRPr sz="2735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  <a:sym typeface="+mn-ea"/>
            </a:endParaRPr>
          </a:p>
        </p:txBody>
      </p:sp>
      <p:sp>
        <p:nvSpPr>
          <p:cNvPr id="3" name="Shape 3"/>
          <p:cNvSpPr/>
          <p:nvPr/>
        </p:nvSpPr>
        <p:spPr>
          <a:xfrm>
            <a:off x="262255" y="711200"/>
            <a:ext cx="3771265" cy="1491615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26" name="文本框 25"/>
          <p:cNvSpPr txBox="1"/>
          <p:nvPr/>
        </p:nvSpPr>
        <p:spPr>
          <a:xfrm>
            <a:off x="395605" y="710565"/>
            <a:ext cx="4558030" cy="1550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CallButtonPresenter.java、CallCardPresenter.java等</a:t>
            </a:r>
            <a:endParaRPr 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均实现了IncomingCallListener中的方法，</a:t>
            </a:r>
            <a:endParaRPr 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即onIncomingCall，均调用了onStateChange()方法</a:t>
            </a:r>
            <a:endParaRPr lang="zh-CN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211955" y="699770"/>
            <a:ext cx="4731385" cy="150241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@Override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public void onIncomingCall(InCallState oldState, InCallState newState, DialerCall call)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 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 onStateChange(oldState, newState, CallList.getInstance());</a:t>
            </a:r>
            <a:endParaRPr lang="zh-CN" altLang="en-US" sz="1000">
              <a:solidFill>
                <a:srgbClr val="FF0000"/>
              </a:solidFill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  <a:sym typeface="+mn-ea"/>
              </a:rPr>
              <a:t>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  <a:sym typeface="+mn-ea"/>
            </a:endParaRPr>
          </a:p>
        </p:txBody>
      </p:sp>
      <p:sp>
        <p:nvSpPr>
          <p:cNvPr id="34" name="Shape 3"/>
          <p:cNvSpPr/>
          <p:nvPr/>
        </p:nvSpPr>
        <p:spPr>
          <a:xfrm>
            <a:off x="251460" y="2827020"/>
            <a:ext cx="3782060" cy="1200785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35" name="文本框 34"/>
          <p:cNvSpPr txBox="1"/>
          <p:nvPr/>
        </p:nvSpPr>
        <p:spPr>
          <a:xfrm>
            <a:off x="323215" y="2860040"/>
            <a:ext cx="3730625" cy="1186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进入通话界面，启动</a:t>
            </a: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Ui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开始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通话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211955" y="2860040"/>
            <a:ext cx="5324475" cy="112014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@Override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public void onStateChange(InCallState oldState, InCallState newState, CallList callList)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  getActivity().showDialpadFragment(true /* show */, true /* animate */);</a:t>
            </a:r>
            <a:endParaRPr lang="zh-CN" altLang="en-US" sz="1000">
              <a:solidFill>
                <a:srgbClr val="FF0000"/>
              </a:solidFill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 updateUi(newState, call);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075" y="596156"/>
            <a:ext cx="3762887" cy="3708752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4869235" y="790556"/>
            <a:ext cx="3981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charset="-122"/>
                <a:ea typeface="华文宋体" panose="02010600040101010101" charset="-122"/>
              </a:rPr>
              <a:t>2</a:t>
            </a:r>
            <a:endParaRPr lang="zh-CN" altLang="en-US" sz="3600" b="1" dirty="0">
              <a:solidFill>
                <a:schemeClr val="bg1">
                  <a:lumMod val="75000"/>
                </a:schemeClr>
              </a:solidFill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5148358" y="1203241"/>
            <a:ext cx="2908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华文宋体" panose="02010600040101010101" charset="-122"/>
                <a:ea typeface="华文宋体" panose="02010600040101010101" charset="-122"/>
              </a:rPr>
              <a:t>0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253614" y="1463281"/>
            <a:ext cx="2908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华文宋体" panose="02010600040101010101" charset="-122"/>
                <a:ea typeface="华文宋体" panose="02010600040101010101" charset="-122"/>
              </a:rPr>
              <a:t>2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502654" y="1505473"/>
            <a:ext cx="451485" cy="78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charset="-122"/>
                <a:ea typeface="华文宋体" panose="02010600040101010101" charset="-122"/>
              </a:rPr>
              <a:t>4</a:t>
            </a:r>
            <a:endParaRPr lang="zh-CN" altLang="en-US" sz="4500" b="1" dirty="0">
              <a:solidFill>
                <a:schemeClr val="bg1">
                  <a:lumMod val="75000"/>
                </a:schemeClr>
              </a:solidFill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7" name="AutoShape 34"/>
          <p:cNvSpPr>
            <a:spLocks noChangeAspect="1" noChangeArrowheads="1" noTextEdit="1"/>
          </p:cNvSpPr>
          <p:nvPr/>
        </p:nvSpPr>
        <p:spPr bwMode="auto">
          <a:xfrm>
            <a:off x="867966" y="96441"/>
            <a:ext cx="3974306" cy="319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8" name="Freeform 36"/>
          <p:cNvSpPr/>
          <p:nvPr/>
        </p:nvSpPr>
        <p:spPr bwMode="auto">
          <a:xfrm>
            <a:off x="578645" y="45245"/>
            <a:ext cx="4501754" cy="3314700"/>
          </a:xfrm>
          <a:custGeom>
            <a:avLst/>
            <a:gdLst>
              <a:gd name="T0" fmla="*/ 410 w 1478"/>
              <a:gd name="T1" fmla="*/ 1046 h 1090"/>
              <a:gd name="T2" fmla="*/ 118 w 1478"/>
              <a:gd name="T3" fmla="*/ 624 h 1090"/>
              <a:gd name="T4" fmla="*/ 754 w 1478"/>
              <a:gd name="T5" fmla="*/ 20 h 1090"/>
              <a:gd name="T6" fmla="*/ 1374 w 1478"/>
              <a:gd name="T7" fmla="*/ 502 h 1090"/>
              <a:gd name="T8" fmla="*/ 982 w 1478"/>
              <a:gd name="T9" fmla="*/ 1046 h 1090"/>
              <a:gd name="T10" fmla="*/ 410 w 1478"/>
              <a:gd name="T11" fmla="*/ 1046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8" h="1090">
                <a:moveTo>
                  <a:pt x="410" y="1046"/>
                </a:moveTo>
                <a:cubicBezTo>
                  <a:pt x="410" y="1046"/>
                  <a:pt x="0" y="1016"/>
                  <a:pt x="118" y="624"/>
                </a:cubicBezTo>
                <a:cubicBezTo>
                  <a:pt x="236" y="232"/>
                  <a:pt x="482" y="0"/>
                  <a:pt x="754" y="20"/>
                </a:cubicBezTo>
                <a:cubicBezTo>
                  <a:pt x="1026" y="40"/>
                  <a:pt x="1270" y="144"/>
                  <a:pt x="1374" y="502"/>
                </a:cubicBezTo>
                <a:cubicBezTo>
                  <a:pt x="1478" y="860"/>
                  <a:pt x="1264" y="1002"/>
                  <a:pt x="982" y="1046"/>
                </a:cubicBezTo>
                <a:cubicBezTo>
                  <a:pt x="700" y="1090"/>
                  <a:pt x="410" y="1046"/>
                  <a:pt x="410" y="1046"/>
                </a:cubicBezTo>
                <a:close/>
              </a:path>
            </a:pathLst>
          </a:custGeom>
          <a:noFill/>
          <a:ln w="4763" cap="flat">
            <a:solidFill>
              <a:srgbClr val="EAEAEA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9" name="Freeform 37"/>
          <p:cNvSpPr/>
          <p:nvPr/>
        </p:nvSpPr>
        <p:spPr bwMode="auto">
          <a:xfrm>
            <a:off x="713185" y="108347"/>
            <a:ext cx="4330304" cy="3206354"/>
          </a:xfrm>
          <a:custGeom>
            <a:avLst/>
            <a:gdLst>
              <a:gd name="T0" fmla="*/ 731 w 1422"/>
              <a:gd name="T1" fmla="*/ 19 h 1054"/>
              <a:gd name="T2" fmla="*/ 1323 w 1422"/>
              <a:gd name="T3" fmla="*/ 484 h 1054"/>
              <a:gd name="T4" fmla="*/ 947 w 1422"/>
              <a:gd name="T5" fmla="*/ 1008 h 1054"/>
              <a:gd name="T6" fmla="*/ 391 w 1422"/>
              <a:gd name="T7" fmla="*/ 1007 h 1054"/>
              <a:gd name="T8" fmla="*/ 108 w 1422"/>
              <a:gd name="T9" fmla="*/ 600 h 1054"/>
              <a:gd name="T10" fmla="*/ 115 w 1422"/>
              <a:gd name="T11" fmla="*/ 576 h 1054"/>
              <a:gd name="T12" fmla="*/ 212 w 1422"/>
              <a:gd name="T13" fmla="*/ 349 h 1054"/>
              <a:gd name="T14" fmla="*/ 731 w 1422"/>
              <a:gd name="T15" fmla="*/ 19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2" h="1054">
                <a:moveTo>
                  <a:pt x="731" y="19"/>
                </a:moveTo>
                <a:cubicBezTo>
                  <a:pt x="992" y="44"/>
                  <a:pt x="1225" y="142"/>
                  <a:pt x="1323" y="484"/>
                </a:cubicBezTo>
                <a:cubicBezTo>
                  <a:pt x="1422" y="827"/>
                  <a:pt x="1216" y="963"/>
                  <a:pt x="947" y="1008"/>
                </a:cubicBezTo>
                <a:cubicBezTo>
                  <a:pt x="676" y="1054"/>
                  <a:pt x="392" y="1012"/>
                  <a:pt x="391" y="1007"/>
                </a:cubicBezTo>
                <a:cubicBezTo>
                  <a:pt x="389" y="1003"/>
                  <a:pt x="0" y="975"/>
                  <a:pt x="108" y="600"/>
                </a:cubicBezTo>
                <a:cubicBezTo>
                  <a:pt x="110" y="592"/>
                  <a:pt x="112" y="584"/>
                  <a:pt x="115" y="576"/>
                </a:cubicBezTo>
                <a:cubicBezTo>
                  <a:pt x="140" y="493"/>
                  <a:pt x="172" y="417"/>
                  <a:pt x="212" y="349"/>
                </a:cubicBezTo>
                <a:cubicBezTo>
                  <a:pt x="340" y="129"/>
                  <a:pt x="530" y="0"/>
                  <a:pt x="731" y="19"/>
                </a:cubicBezTo>
                <a:close/>
              </a:path>
            </a:pathLst>
          </a:custGeom>
          <a:noFill/>
          <a:ln w="4763" cap="flat">
            <a:solidFill>
              <a:srgbClr val="E8E8E8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0" name="Freeform 38"/>
          <p:cNvSpPr/>
          <p:nvPr/>
        </p:nvSpPr>
        <p:spPr bwMode="auto">
          <a:xfrm>
            <a:off x="844154" y="157163"/>
            <a:ext cx="4160044" cy="3114675"/>
          </a:xfrm>
          <a:custGeom>
            <a:avLst/>
            <a:gdLst>
              <a:gd name="T0" fmla="*/ 709 w 1366"/>
              <a:gd name="T1" fmla="*/ 23 h 1024"/>
              <a:gd name="T2" fmla="*/ 1273 w 1366"/>
              <a:gd name="T3" fmla="*/ 472 h 1024"/>
              <a:gd name="T4" fmla="*/ 912 w 1366"/>
              <a:gd name="T5" fmla="*/ 976 h 1024"/>
              <a:gd name="T6" fmla="*/ 372 w 1366"/>
              <a:gd name="T7" fmla="*/ 974 h 1024"/>
              <a:gd name="T8" fmla="*/ 98 w 1366"/>
              <a:gd name="T9" fmla="*/ 581 h 1024"/>
              <a:gd name="T10" fmla="*/ 104 w 1366"/>
              <a:gd name="T11" fmla="*/ 558 h 1024"/>
              <a:gd name="T12" fmla="*/ 199 w 1366"/>
              <a:gd name="T13" fmla="*/ 336 h 1024"/>
              <a:gd name="T14" fmla="*/ 709 w 1366"/>
              <a:gd name="T15" fmla="*/ 23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6" h="1024">
                <a:moveTo>
                  <a:pt x="709" y="23"/>
                </a:moveTo>
                <a:cubicBezTo>
                  <a:pt x="959" y="52"/>
                  <a:pt x="1181" y="145"/>
                  <a:pt x="1273" y="472"/>
                </a:cubicBezTo>
                <a:cubicBezTo>
                  <a:pt x="1366" y="799"/>
                  <a:pt x="1169" y="929"/>
                  <a:pt x="912" y="976"/>
                </a:cubicBezTo>
                <a:cubicBezTo>
                  <a:pt x="653" y="1024"/>
                  <a:pt x="375" y="984"/>
                  <a:pt x="372" y="974"/>
                </a:cubicBezTo>
                <a:cubicBezTo>
                  <a:pt x="370" y="966"/>
                  <a:pt x="0" y="939"/>
                  <a:pt x="98" y="581"/>
                </a:cubicBezTo>
                <a:cubicBezTo>
                  <a:pt x="101" y="573"/>
                  <a:pt x="102" y="565"/>
                  <a:pt x="104" y="558"/>
                </a:cubicBezTo>
                <a:cubicBezTo>
                  <a:pt x="128" y="478"/>
                  <a:pt x="158" y="404"/>
                  <a:pt x="199" y="336"/>
                </a:cubicBezTo>
                <a:cubicBezTo>
                  <a:pt x="323" y="128"/>
                  <a:pt x="512" y="0"/>
                  <a:pt x="709" y="23"/>
                </a:cubicBezTo>
                <a:close/>
              </a:path>
            </a:pathLst>
          </a:custGeom>
          <a:noFill/>
          <a:ln w="4763" cap="flat">
            <a:solidFill>
              <a:srgbClr val="E6E6E5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1" name="Freeform 39"/>
          <p:cNvSpPr/>
          <p:nvPr/>
        </p:nvSpPr>
        <p:spPr bwMode="auto">
          <a:xfrm>
            <a:off x="977504" y="203597"/>
            <a:ext cx="3989785" cy="3021806"/>
          </a:xfrm>
          <a:custGeom>
            <a:avLst/>
            <a:gdLst>
              <a:gd name="T0" fmla="*/ 686 w 1310"/>
              <a:gd name="T1" fmla="*/ 28 h 994"/>
              <a:gd name="T2" fmla="*/ 1223 w 1310"/>
              <a:gd name="T3" fmla="*/ 460 h 994"/>
              <a:gd name="T4" fmla="*/ 877 w 1310"/>
              <a:gd name="T5" fmla="*/ 944 h 994"/>
              <a:gd name="T6" fmla="*/ 353 w 1310"/>
              <a:gd name="T7" fmla="*/ 941 h 994"/>
              <a:gd name="T8" fmla="*/ 88 w 1310"/>
              <a:gd name="T9" fmla="*/ 563 h 994"/>
              <a:gd name="T10" fmla="*/ 93 w 1310"/>
              <a:gd name="T11" fmla="*/ 540 h 994"/>
              <a:gd name="T12" fmla="*/ 184 w 1310"/>
              <a:gd name="T13" fmla="*/ 324 h 994"/>
              <a:gd name="T14" fmla="*/ 686 w 1310"/>
              <a:gd name="T15" fmla="*/ 28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0" h="994">
                <a:moveTo>
                  <a:pt x="686" y="28"/>
                </a:moveTo>
                <a:cubicBezTo>
                  <a:pt x="925" y="62"/>
                  <a:pt x="1135" y="148"/>
                  <a:pt x="1223" y="460"/>
                </a:cubicBezTo>
                <a:cubicBezTo>
                  <a:pt x="1310" y="773"/>
                  <a:pt x="1121" y="895"/>
                  <a:pt x="877" y="944"/>
                </a:cubicBezTo>
                <a:cubicBezTo>
                  <a:pt x="628" y="994"/>
                  <a:pt x="357" y="956"/>
                  <a:pt x="353" y="941"/>
                </a:cubicBezTo>
                <a:cubicBezTo>
                  <a:pt x="349" y="929"/>
                  <a:pt x="0" y="904"/>
                  <a:pt x="88" y="563"/>
                </a:cubicBezTo>
                <a:cubicBezTo>
                  <a:pt x="90" y="556"/>
                  <a:pt x="91" y="548"/>
                  <a:pt x="93" y="540"/>
                </a:cubicBezTo>
                <a:cubicBezTo>
                  <a:pt x="114" y="464"/>
                  <a:pt x="142" y="392"/>
                  <a:pt x="184" y="324"/>
                </a:cubicBezTo>
                <a:cubicBezTo>
                  <a:pt x="305" y="129"/>
                  <a:pt x="493" y="0"/>
                  <a:pt x="686" y="28"/>
                </a:cubicBezTo>
                <a:close/>
              </a:path>
            </a:pathLst>
          </a:custGeom>
          <a:noFill/>
          <a:ln w="4763" cap="flat">
            <a:solidFill>
              <a:srgbClr val="E4E4E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2" name="Freeform 40"/>
          <p:cNvSpPr/>
          <p:nvPr/>
        </p:nvSpPr>
        <p:spPr bwMode="auto">
          <a:xfrm>
            <a:off x="1108472" y="251222"/>
            <a:ext cx="3819525" cy="2928938"/>
          </a:xfrm>
          <a:custGeom>
            <a:avLst/>
            <a:gdLst>
              <a:gd name="T0" fmla="*/ 664 w 1254"/>
              <a:gd name="T1" fmla="*/ 32 h 963"/>
              <a:gd name="T2" fmla="*/ 1173 w 1254"/>
              <a:gd name="T3" fmla="*/ 448 h 963"/>
              <a:gd name="T4" fmla="*/ 843 w 1254"/>
              <a:gd name="T5" fmla="*/ 911 h 963"/>
              <a:gd name="T6" fmla="*/ 334 w 1254"/>
              <a:gd name="T7" fmla="*/ 908 h 963"/>
              <a:gd name="T8" fmla="*/ 79 w 1254"/>
              <a:gd name="T9" fmla="*/ 544 h 963"/>
              <a:gd name="T10" fmla="*/ 83 w 1254"/>
              <a:gd name="T11" fmla="*/ 522 h 963"/>
              <a:gd name="T12" fmla="*/ 171 w 1254"/>
              <a:gd name="T13" fmla="*/ 311 h 963"/>
              <a:gd name="T14" fmla="*/ 664 w 1254"/>
              <a:gd name="T15" fmla="*/ 32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54" h="963">
                <a:moveTo>
                  <a:pt x="664" y="32"/>
                </a:moveTo>
                <a:cubicBezTo>
                  <a:pt x="892" y="70"/>
                  <a:pt x="1091" y="151"/>
                  <a:pt x="1173" y="448"/>
                </a:cubicBezTo>
                <a:cubicBezTo>
                  <a:pt x="1254" y="745"/>
                  <a:pt x="1074" y="861"/>
                  <a:pt x="843" y="911"/>
                </a:cubicBezTo>
                <a:cubicBezTo>
                  <a:pt x="605" y="963"/>
                  <a:pt x="340" y="927"/>
                  <a:pt x="334" y="908"/>
                </a:cubicBezTo>
                <a:cubicBezTo>
                  <a:pt x="330" y="892"/>
                  <a:pt x="0" y="868"/>
                  <a:pt x="79" y="544"/>
                </a:cubicBezTo>
                <a:cubicBezTo>
                  <a:pt x="81" y="537"/>
                  <a:pt x="81" y="529"/>
                  <a:pt x="83" y="522"/>
                </a:cubicBezTo>
                <a:cubicBezTo>
                  <a:pt x="102" y="449"/>
                  <a:pt x="128" y="379"/>
                  <a:pt x="171" y="311"/>
                </a:cubicBezTo>
                <a:cubicBezTo>
                  <a:pt x="288" y="129"/>
                  <a:pt x="475" y="0"/>
                  <a:pt x="664" y="32"/>
                </a:cubicBezTo>
                <a:close/>
              </a:path>
            </a:pathLst>
          </a:custGeom>
          <a:noFill/>
          <a:ln w="4763" cap="flat">
            <a:solidFill>
              <a:srgbClr val="E2E2E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3" name="Freeform 41"/>
          <p:cNvSpPr/>
          <p:nvPr/>
        </p:nvSpPr>
        <p:spPr bwMode="auto">
          <a:xfrm>
            <a:off x="1239441" y="300038"/>
            <a:ext cx="3651647" cy="2837260"/>
          </a:xfrm>
          <a:custGeom>
            <a:avLst/>
            <a:gdLst>
              <a:gd name="T0" fmla="*/ 642 w 1199"/>
              <a:gd name="T1" fmla="*/ 36 h 933"/>
              <a:gd name="T2" fmla="*/ 1123 w 1199"/>
              <a:gd name="T3" fmla="*/ 435 h 933"/>
              <a:gd name="T4" fmla="*/ 809 w 1199"/>
              <a:gd name="T5" fmla="*/ 879 h 933"/>
              <a:gd name="T6" fmla="*/ 316 w 1199"/>
              <a:gd name="T7" fmla="*/ 874 h 933"/>
              <a:gd name="T8" fmla="*/ 70 w 1199"/>
              <a:gd name="T9" fmla="*/ 525 h 933"/>
              <a:gd name="T10" fmla="*/ 73 w 1199"/>
              <a:gd name="T11" fmla="*/ 504 h 933"/>
              <a:gd name="T12" fmla="*/ 158 w 1199"/>
              <a:gd name="T13" fmla="*/ 298 h 933"/>
              <a:gd name="T14" fmla="*/ 642 w 1199"/>
              <a:gd name="T15" fmla="*/ 36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933">
                <a:moveTo>
                  <a:pt x="642" y="36"/>
                </a:moveTo>
                <a:cubicBezTo>
                  <a:pt x="858" y="78"/>
                  <a:pt x="1047" y="154"/>
                  <a:pt x="1123" y="435"/>
                </a:cubicBezTo>
                <a:cubicBezTo>
                  <a:pt x="1199" y="717"/>
                  <a:pt x="1027" y="827"/>
                  <a:pt x="809" y="879"/>
                </a:cubicBezTo>
                <a:cubicBezTo>
                  <a:pt x="582" y="933"/>
                  <a:pt x="323" y="898"/>
                  <a:pt x="316" y="874"/>
                </a:cubicBezTo>
                <a:cubicBezTo>
                  <a:pt x="310" y="854"/>
                  <a:pt x="0" y="832"/>
                  <a:pt x="70" y="525"/>
                </a:cubicBezTo>
                <a:cubicBezTo>
                  <a:pt x="71" y="518"/>
                  <a:pt x="71" y="511"/>
                  <a:pt x="73" y="504"/>
                </a:cubicBezTo>
                <a:cubicBezTo>
                  <a:pt x="90" y="434"/>
                  <a:pt x="114" y="366"/>
                  <a:pt x="158" y="298"/>
                </a:cubicBezTo>
                <a:cubicBezTo>
                  <a:pt x="270" y="128"/>
                  <a:pt x="456" y="0"/>
                  <a:pt x="642" y="36"/>
                </a:cubicBezTo>
                <a:close/>
              </a:path>
            </a:pathLst>
          </a:custGeom>
          <a:noFill/>
          <a:ln w="4763" cap="flat">
            <a:solidFill>
              <a:srgbClr val="E0DFD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4" name="Freeform 42"/>
          <p:cNvSpPr/>
          <p:nvPr/>
        </p:nvSpPr>
        <p:spPr bwMode="auto">
          <a:xfrm>
            <a:off x="1373982" y="346472"/>
            <a:ext cx="3477816" cy="2745581"/>
          </a:xfrm>
          <a:custGeom>
            <a:avLst/>
            <a:gdLst>
              <a:gd name="T0" fmla="*/ 619 w 1142"/>
              <a:gd name="T1" fmla="*/ 41 h 903"/>
              <a:gd name="T2" fmla="*/ 1072 w 1142"/>
              <a:gd name="T3" fmla="*/ 424 h 903"/>
              <a:gd name="T4" fmla="*/ 773 w 1142"/>
              <a:gd name="T5" fmla="*/ 847 h 903"/>
              <a:gd name="T6" fmla="*/ 297 w 1142"/>
              <a:gd name="T7" fmla="*/ 842 h 903"/>
              <a:gd name="T8" fmla="*/ 59 w 1142"/>
              <a:gd name="T9" fmla="*/ 507 h 903"/>
              <a:gd name="T10" fmla="*/ 62 w 1142"/>
              <a:gd name="T11" fmla="*/ 486 h 903"/>
              <a:gd name="T12" fmla="*/ 144 w 1142"/>
              <a:gd name="T13" fmla="*/ 287 h 903"/>
              <a:gd name="T14" fmla="*/ 619 w 1142"/>
              <a:gd name="T15" fmla="*/ 4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2" h="903">
                <a:moveTo>
                  <a:pt x="619" y="41"/>
                </a:moveTo>
                <a:cubicBezTo>
                  <a:pt x="824" y="86"/>
                  <a:pt x="1002" y="158"/>
                  <a:pt x="1072" y="424"/>
                </a:cubicBezTo>
                <a:cubicBezTo>
                  <a:pt x="1142" y="690"/>
                  <a:pt x="979" y="794"/>
                  <a:pt x="773" y="847"/>
                </a:cubicBezTo>
                <a:cubicBezTo>
                  <a:pt x="557" y="903"/>
                  <a:pt x="305" y="871"/>
                  <a:pt x="297" y="842"/>
                </a:cubicBezTo>
                <a:cubicBezTo>
                  <a:pt x="290" y="818"/>
                  <a:pt x="0" y="797"/>
                  <a:pt x="59" y="507"/>
                </a:cubicBezTo>
                <a:cubicBezTo>
                  <a:pt x="61" y="501"/>
                  <a:pt x="61" y="493"/>
                  <a:pt x="62" y="486"/>
                </a:cubicBezTo>
                <a:cubicBezTo>
                  <a:pt x="76" y="420"/>
                  <a:pt x="99" y="354"/>
                  <a:pt x="144" y="287"/>
                </a:cubicBezTo>
                <a:cubicBezTo>
                  <a:pt x="251" y="128"/>
                  <a:pt x="437" y="0"/>
                  <a:pt x="619" y="41"/>
                </a:cubicBezTo>
                <a:close/>
              </a:path>
            </a:pathLst>
          </a:custGeom>
          <a:noFill/>
          <a:ln w="4763" cap="flat">
            <a:solidFill>
              <a:srgbClr val="DEDDDD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43"/>
          <p:cNvSpPr/>
          <p:nvPr/>
        </p:nvSpPr>
        <p:spPr bwMode="auto">
          <a:xfrm>
            <a:off x="1504951" y="395288"/>
            <a:ext cx="3309938" cy="2653904"/>
          </a:xfrm>
          <a:custGeom>
            <a:avLst/>
            <a:gdLst>
              <a:gd name="T0" fmla="*/ 597 w 1087"/>
              <a:gd name="T1" fmla="*/ 45 h 873"/>
              <a:gd name="T2" fmla="*/ 1022 w 1087"/>
              <a:gd name="T3" fmla="*/ 411 h 873"/>
              <a:gd name="T4" fmla="*/ 739 w 1087"/>
              <a:gd name="T5" fmla="*/ 815 h 873"/>
              <a:gd name="T6" fmla="*/ 278 w 1087"/>
              <a:gd name="T7" fmla="*/ 808 h 873"/>
              <a:gd name="T8" fmla="*/ 50 w 1087"/>
              <a:gd name="T9" fmla="*/ 488 h 873"/>
              <a:gd name="T10" fmla="*/ 52 w 1087"/>
              <a:gd name="T11" fmla="*/ 468 h 873"/>
              <a:gd name="T12" fmla="*/ 131 w 1087"/>
              <a:gd name="T13" fmla="*/ 274 h 873"/>
              <a:gd name="T14" fmla="*/ 597 w 1087"/>
              <a:gd name="T15" fmla="*/ 45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7" h="873">
                <a:moveTo>
                  <a:pt x="597" y="45"/>
                </a:moveTo>
                <a:cubicBezTo>
                  <a:pt x="791" y="94"/>
                  <a:pt x="958" y="161"/>
                  <a:pt x="1022" y="411"/>
                </a:cubicBezTo>
                <a:cubicBezTo>
                  <a:pt x="1087" y="663"/>
                  <a:pt x="931" y="760"/>
                  <a:pt x="739" y="815"/>
                </a:cubicBezTo>
                <a:cubicBezTo>
                  <a:pt x="534" y="873"/>
                  <a:pt x="287" y="842"/>
                  <a:pt x="278" y="808"/>
                </a:cubicBezTo>
                <a:cubicBezTo>
                  <a:pt x="270" y="781"/>
                  <a:pt x="0" y="760"/>
                  <a:pt x="50" y="488"/>
                </a:cubicBezTo>
                <a:cubicBezTo>
                  <a:pt x="51" y="482"/>
                  <a:pt x="51" y="475"/>
                  <a:pt x="52" y="468"/>
                </a:cubicBezTo>
                <a:cubicBezTo>
                  <a:pt x="64" y="405"/>
                  <a:pt x="84" y="341"/>
                  <a:pt x="131" y="274"/>
                </a:cubicBezTo>
                <a:cubicBezTo>
                  <a:pt x="233" y="127"/>
                  <a:pt x="418" y="0"/>
                  <a:pt x="597" y="45"/>
                </a:cubicBezTo>
                <a:close/>
              </a:path>
            </a:pathLst>
          </a:custGeom>
          <a:noFill/>
          <a:ln w="4763" cap="flat">
            <a:solidFill>
              <a:srgbClr val="DCDBDB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Freeform 44"/>
          <p:cNvSpPr/>
          <p:nvPr/>
        </p:nvSpPr>
        <p:spPr bwMode="auto">
          <a:xfrm>
            <a:off x="1635920" y="440532"/>
            <a:ext cx="3142060" cy="2563416"/>
          </a:xfrm>
          <a:custGeom>
            <a:avLst/>
            <a:gdLst>
              <a:gd name="T0" fmla="*/ 575 w 1032"/>
              <a:gd name="T1" fmla="*/ 50 h 843"/>
              <a:gd name="T2" fmla="*/ 973 w 1032"/>
              <a:gd name="T3" fmla="*/ 400 h 843"/>
              <a:gd name="T4" fmla="*/ 705 w 1032"/>
              <a:gd name="T5" fmla="*/ 783 h 843"/>
              <a:gd name="T6" fmla="*/ 260 w 1032"/>
              <a:gd name="T7" fmla="*/ 776 h 843"/>
              <a:gd name="T8" fmla="*/ 41 w 1032"/>
              <a:gd name="T9" fmla="*/ 470 h 843"/>
              <a:gd name="T10" fmla="*/ 42 w 1032"/>
              <a:gd name="T11" fmla="*/ 451 h 843"/>
              <a:gd name="T12" fmla="*/ 118 w 1032"/>
              <a:gd name="T13" fmla="*/ 262 h 843"/>
              <a:gd name="T14" fmla="*/ 575 w 1032"/>
              <a:gd name="T15" fmla="*/ 5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2" h="843">
                <a:moveTo>
                  <a:pt x="575" y="50"/>
                </a:moveTo>
                <a:cubicBezTo>
                  <a:pt x="757" y="102"/>
                  <a:pt x="913" y="165"/>
                  <a:pt x="973" y="400"/>
                </a:cubicBezTo>
                <a:cubicBezTo>
                  <a:pt x="1032" y="636"/>
                  <a:pt x="884" y="728"/>
                  <a:pt x="705" y="783"/>
                </a:cubicBezTo>
                <a:cubicBezTo>
                  <a:pt x="510" y="843"/>
                  <a:pt x="270" y="814"/>
                  <a:pt x="260" y="776"/>
                </a:cubicBezTo>
                <a:cubicBezTo>
                  <a:pt x="251" y="744"/>
                  <a:pt x="0" y="725"/>
                  <a:pt x="41" y="470"/>
                </a:cubicBezTo>
                <a:cubicBezTo>
                  <a:pt x="42" y="464"/>
                  <a:pt x="41" y="457"/>
                  <a:pt x="42" y="451"/>
                </a:cubicBezTo>
                <a:cubicBezTo>
                  <a:pt x="52" y="391"/>
                  <a:pt x="70" y="329"/>
                  <a:pt x="118" y="262"/>
                </a:cubicBezTo>
                <a:cubicBezTo>
                  <a:pt x="214" y="127"/>
                  <a:pt x="400" y="0"/>
                  <a:pt x="575" y="50"/>
                </a:cubicBezTo>
                <a:close/>
              </a:path>
            </a:pathLst>
          </a:custGeom>
          <a:noFill/>
          <a:ln w="4763" cap="flat">
            <a:solidFill>
              <a:srgbClr val="DAD9D9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7" name="Freeform 45"/>
          <p:cNvSpPr/>
          <p:nvPr/>
        </p:nvSpPr>
        <p:spPr bwMode="auto">
          <a:xfrm>
            <a:off x="1766888" y="485776"/>
            <a:ext cx="2971800" cy="2475310"/>
          </a:xfrm>
          <a:custGeom>
            <a:avLst/>
            <a:gdLst>
              <a:gd name="T0" fmla="*/ 553 w 976"/>
              <a:gd name="T1" fmla="*/ 55 h 814"/>
              <a:gd name="T2" fmla="*/ 923 w 976"/>
              <a:gd name="T3" fmla="*/ 388 h 814"/>
              <a:gd name="T4" fmla="*/ 670 w 976"/>
              <a:gd name="T5" fmla="*/ 751 h 814"/>
              <a:gd name="T6" fmla="*/ 241 w 976"/>
              <a:gd name="T7" fmla="*/ 743 h 814"/>
              <a:gd name="T8" fmla="*/ 32 w 976"/>
              <a:gd name="T9" fmla="*/ 452 h 814"/>
              <a:gd name="T10" fmla="*/ 32 w 976"/>
              <a:gd name="T11" fmla="*/ 434 h 814"/>
              <a:gd name="T12" fmla="*/ 104 w 976"/>
              <a:gd name="T13" fmla="*/ 250 h 814"/>
              <a:gd name="T14" fmla="*/ 553 w 976"/>
              <a:gd name="T15" fmla="*/ 55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6" h="814">
                <a:moveTo>
                  <a:pt x="553" y="55"/>
                </a:moveTo>
                <a:cubicBezTo>
                  <a:pt x="724" y="109"/>
                  <a:pt x="869" y="168"/>
                  <a:pt x="923" y="388"/>
                </a:cubicBezTo>
                <a:cubicBezTo>
                  <a:pt x="976" y="609"/>
                  <a:pt x="837" y="695"/>
                  <a:pt x="670" y="751"/>
                </a:cubicBezTo>
                <a:cubicBezTo>
                  <a:pt x="487" y="814"/>
                  <a:pt x="253" y="787"/>
                  <a:pt x="241" y="743"/>
                </a:cubicBezTo>
                <a:cubicBezTo>
                  <a:pt x="231" y="708"/>
                  <a:pt x="0" y="689"/>
                  <a:pt x="32" y="452"/>
                </a:cubicBezTo>
                <a:cubicBezTo>
                  <a:pt x="33" y="446"/>
                  <a:pt x="31" y="440"/>
                  <a:pt x="32" y="434"/>
                </a:cubicBezTo>
                <a:cubicBezTo>
                  <a:pt x="40" y="377"/>
                  <a:pt x="56" y="317"/>
                  <a:pt x="104" y="250"/>
                </a:cubicBezTo>
                <a:cubicBezTo>
                  <a:pt x="195" y="127"/>
                  <a:pt x="381" y="0"/>
                  <a:pt x="553" y="55"/>
                </a:cubicBezTo>
                <a:close/>
              </a:path>
            </a:pathLst>
          </a:custGeom>
          <a:noFill/>
          <a:ln w="4763" cap="flat">
            <a:solidFill>
              <a:srgbClr val="D8D7D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8" name="Freeform 46"/>
          <p:cNvSpPr/>
          <p:nvPr/>
        </p:nvSpPr>
        <p:spPr bwMode="auto">
          <a:xfrm>
            <a:off x="1894285" y="528638"/>
            <a:ext cx="2808685" cy="2389585"/>
          </a:xfrm>
          <a:custGeom>
            <a:avLst/>
            <a:gdLst>
              <a:gd name="T0" fmla="*/ 532 w 922"/>
              <a:gd name="T1" fmla="*/ 60 h 786"/>
              <a:gd name="T2" fmla="*/ 874 w 922"/>
              <a:gd name="T3" fmla="*/ 378 h 786"/>
              <a:gd name="T4" fmla="*/ 637 w 922"/>
              <a:gd name="T5" fmla="*/ 721 h 786"/>
              <a:gd name="T6" fmla="*/ 224 w 922"/>
              <a:gd name="T7" fmla="*/ 712 h 786"/>
              <a:gd name="T8" fmla="*/ 23 w 922"/>
              <a:gd name="T9" fmla="*/ 435 h 786"/>
              <a:gd name="T10" fmla="*/ 23 w 922"/>
              <a:gd name="T11" fmla="*/ 417 h 786"/>
              <a:gd name="T12" fmla="*/ 92 w 922"/>
              <a:gd name="T13" fmla="*/ 239 h 786"/>
              <a:gd name="T14" fmla="*/ 532 w 922"/>
              <a:gd name="T15" fmla="*/ 6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2" h="786">
                <a:moveTo>
                  <a:pt x="532" y="60"/>
                </a:moveTo>
                <a:cubicBezTo>
                  <a:pt x="692" y="117"/>
                  <a:pt x="826" y="173"/>
                  <a:pt x="874" y="378"/>
                </a:cubicBezTo>
                <a:cubicBezTo>
                  <a:pt x="922" y="583"/>
                  <a:pt x="791" y="663"/>
                  <a:pt x="637" y="721"/>
                </a:cubicBezTo>
                <a:cubicBezTo>
                  <a:pt x="464" y="786"/>
                  <a:pt x="237" y="760"/>
                  <a:pt x="224" y="712"/>
                </a:cubicBezTo>
                <a:cubicBezTo>
                  <a:pt x="213" y="672"/>
                  <a:pt x="0" y="654"/>
                  <a:pt x="23" y="435"/>
                </a:cubicBezTo>
                <a:cubicBezTo>
                  <a:pt x="24" y="430"/>
                  <a:pt x="22" y="423"/>
                  <a:pt x="23" y="417"/>
                </a:cubicBezTo>
                <a:cubicBezTo>
                  <a:pt x="28" y="365"/>
                  <a:pt x="42" y="306"/>
                  <a:pt x="92" y="239"/>
                </a:cubicBezTo>
                <a:cubicBezTo>
                  <a:pt x="176" y="127"/>
                  <a:pt x="363" y="0"/>
                  <a:pt x="532" y="60"/>
                </a:cubicBezTo>
                <a:close/>
              </a:path>
            </a:pathLst>
          </a:custGeom>
          <a:noFill/>
          <a:ln w="4763" cap="flat">
            <a:solidFill>
              <a:srgbClr val="D6D5D5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9" name="Freeform 47"/>
          <p:cNvSpPr/>
          <p:nvPr/>
        </p:nvSpPr>
        <p:spPr bwMode="auto">
          <a:xfrm>
            <a:off x="2021682" y="573882"/>
            <a:ext cx="2640806" cy="2299097"/>
          </a:xfrm>
          <a:custGeom>
            <a:avLst/>
            <a:gdLst>
              <a:gd name="T0" fmla="*/ 511 w 867"/>
              <a:gd name="T1" fmla="*/ 65 h 756"/>
              <a:gd name="T2" fmla="*/ 825 w 867"/>
              <a:gd name="T3" fmla="*/ 366 h 756"/>
              <a:gd name="T4" fmla="*/ 604 w 867"/>
              <a:gd name="T5" fmla="*/ 689 h 756"/>
              <a:gd name="T6" fmla="*/ 206 w 867"/>
              <a:gd name="T7" fmla="*/ 679 h 756"/>
              <a:gd name="T8" fmla="*/ 15 w 867"/>
              <a:gd name="T9" fmla="*/ 417 h 756"/>
              <a:gd name="T10" fmla="*/ 13 w 867"/>
              <a:gd name="T11" fmla="*/ 400 h 756"/>
              <a:gd name="T12" fmla="*/ 80 w 867"/>
              <a:gd name="T13" fmla="*/ 227 h 756"/>
              <a:gd name="T14" fmla="*/ 511 w 867"/>
              <a:gd name="T15" fmla="*/ 65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7" h="756">
                <a:moveTo>
                  <a:pt x="511" y="65"/>
                </a:moveTo>
                <a:cubicBezTo>
                  <a:pt x="659" y="124"/>
                  <a:pt x="783" y="177"/>
                  <a:pt x="825" y="366"/>
                </a:cubicBezTo>
                <a:cubicBezTo>
                  <a:pt x="867" y="557"/>
                  <a:pt x="744" y="631"/>
                  <a:pt x="604" y="689"/>
                </a:cubicBezTo>
                <a:cubicBezTo>
                  <a:pt x="441" y="756"/>
                  <a:pt x="221" y="732"/>
                  <a:pt x="206" y="679"/>
                </a:cubicBezTo>
                <a:cubicBezTo>
                  <a:pt x="194" y="636"/>
                  <a:pt x="0" y="618"/>
                  <a:pt x="15" y="417"/>
                </a:cubicBezTo>
                <a:cubicBezTo>
                  <a:pt x="16" y="412"/>
                  <a:pt x="13" y="406"/>
                  <a:pt x="13" y="400"/>
                </a:cubicBezTo>
                <a:cubicBezTo>
                  <a:pt x="17" y="351"/>
                  <a:pt x="29" y="294"/>
                  <a:pt x="80" y="227"/>
                </a:cubicBezTo>
                <a:cubicBezTo>
                  <a:pt x="158" y="127"/>
                  <a:pt x="346" y="0"/>
                  <a:pt x="511" y="65"/>
                </a:cubicBezTo>
                <a:close/>
              </a:path>
            </a:pathLst>
          </a:custGeom>
          <a:noFill/>
          <a:ln w="4763" cap="flat">
            <a:solidFill>
              <a:srgbClr val="D4D3D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0" name="Freeform 48"/>
          <p:cNvSpPr/>
          <p:nvPr/>
        </p:nvSpPr>
        <p:spPr bwMode="auto">
          <a:xfrm>
            <a:off x="2150270" y="616745"/>
            <a:ext cx="2476500" cy="2216944"/>
          </a:xfrm>
          <a:custGeom>
            <a:avLst/>
            <a:gdLst>
              <a:gd name="T0" fmla="*/ 490 w 813"/>
              <a:gd name="T1" fmla="*/ 71 h 729"/>
              <a:gd name="T2" fmla="*/ 776 w 813"/>
              <a:gd name="T3" fmla="*/ 356 h 729"/>
              <a:gd name="T4" fmla="*/ 571 w 813"/>
              <a:gd name="T5" fmla="*/ 659 h 729"/>
              <a:gd name="T6" fmla="*/ 189 w 813"/>
              <a:gd name="T7" fmla="*/ 648 h 729"/>
              <a:gd name="T8" fmla="*/ 7 w 813"/>
              <a:gd name="T9" fmla="*/ 400 h 729"/>
              <a:gd name="T10" fmla="*/ 4 w 813"/>
              <a:gd name="T11" fmla="*/ 384 h 729"/>
              <a:gd name="T12" fmla="*/ 68 w 813"/>
              <a:gd name="T13" fmla="*/ 217 h 729"/>
              <a:gd name="T14" fmla="*/ 490 w 813"/>
              <a:gd name="T15" fmla="*/ 71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3" h="729">
                <a:moveTo>
                  <a:pt x="490" y="71"/>
                </a:moveTo>
                <a:cubicBezTo>
                  <a:pt x="627" y="132"/>
                  <a:pt x="740" y="182"/>
                  <a:pt x="776" y="356"/>
                </a:cubicBezTo>
                <a:cubicBezTo>
                  <a:pt x="813" y="531"/>
                  <a:pt x="698" y="600"/>
                  <a:pt x="571" y="659"/>
                </a:cubicBezTo>
                <a:cubicBezTo>
                  <a:pt x="418" y="729"/>
                  <a:pt x="205" y="706"/>
                  <a:pt x="189" y="648"/>
                </a:cubicBezTo>
                <a:cubicBezTo>
                  <a:pt x="176" y="600"/>
                  <a:pt x="0" y="583"/>
                  <a:pt x="7" y="400"/>
                </a:cubicBezTo>
                <a:cubicBezTo>
                  <a:pt x="7" y="395"/>
                  <a:pt x="4" y="389"/>
                  <a:pt x="4" y="384"/>
                </a:cubicBezTo>
                <a:cubicBezTo>
                  <a:pt x="6" y="338"/>
                  <a:pt x="16" y="283"/>
                  <a:pt x="68" y="217"/>
                </a:cubicBezTo>
                <a:cubicBezTo>
                  <a:pt x="139" y="127"/>
                  <a:pt x="328" y="0"/>
                  <a:pt x="490" y="71"/>
                </a:cubicBezTo>
                <a:close/>
              </a:path>
            </a:pathLst>
          </a:custGeom>
          <a:noFill/>
          <a:ln w="4763" cap="flat">
            <a:solidFill>
              <a:srgbClr val="D2D1D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1" name="Freeform 49"/>
          <p:cNvSpPr/>
          <p:nvPr/>
        </p:nvSpPr>
        <p:spPr bwMode="auto">
          <a:xfrm>
            <a:off x="2262896" y="820940"/>
            <a:ext cx="2247708" cy="1886981"/>
          </a:xfrm>
          <a:custGeom>
            <a:avLst/>
            <a:gdLst>
              <a:gd name="T0" fmla="*/ 500 w 789"/>
              <a:gd name="T1" fmla="*/ 77 h 701"/>
              <a:gd name="T2" fmla="*/ 759 w 789"/>
              <a:gd name="T3" fmla="*/ 345 h 701"/>
              <a:gd name="T4" fmla="*/ 568 w 789"/>
              <a:gd name="T5" fmla="*/ 628 h 701"/>
              <a:gd name="T6" fmla="*/ 203 w 789"/>
              <a:gd name="T7" fmla="*/ 616 h 701"/>
              <a:gd name="T8" fmla="*/ 30 w 789"/>
              <a:gd name="T9" fmla="*/ 383 h 701"/>
              <a:gd name="T10" fmla="*/ 26 w 789"/>
              <a:gd name="T11" fmla="*/ 368 h 701"/>
              <a:gd name="T12" fmla="*/ 87 w 789"/>
              <a:gd name="T13" fmla="*/ 206 h 701"/>
              <a:gd name="T14" fmla="*/ 500 w 789"/>
              <a:gd name="T15" fmla="*/ 77 h 701"/>
              <a:gd name="connsiteX0" fmla="*/ 6007 w 9355"/>
              <a:gd name="connsiteY0" fmla="*/ 341 h 8854"/>
              <a:gd name="connsiteX1" fmla="*/ 9290 w 9355"/>
              <a:gd name="connsiteY1" fmla="*/ 4165 h 8854"/>
              <a:gd name="connsiteX2" fmla="*/ 6869 w 9355"/>
              <a:gd name="connsiteY2" fmla="*/ 8202 h 8854"/>
              <a:gd name="connsiteX3" fmla="*/ 2243 w 9355"/>
              <a:gd name="connsiteY3" fmla="*/ 8030 h 8854"/>
              <a:gd name="connsiteX4" fmla="*/ 50 w 9355"/>
              <a:gd name="connsiteY4" fmla="*/ 4707 h 8854"/>
              <a:gd name="connsiteX5" fmla="*/ 0 w 9355"/>
              <a:gd name="connsiteY5" fmla="*/ 4493 h 8854"/>
              <a:gd name="connsiteX6" fmla="*/ 773 w 9355"/>
              <a:gd name="connsiteY6" fmla="*/ 2182 h 8854"/>
              <a:gd name="connsiteX7" fmla="*/ 6007 w 9355"/>
              <a:gd name="connsiteY7" fmla="*/ 341 h 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5" h="8854">
                <a:moveTo>
                  <a:pt x="6007" y="341"/>
                </a:moveTo>
                <a:cubicBezTo>
                  <a:pt x="7604" y="1226"/>
                  <a:pt x="8884" y="1911"/>
                  <a:pt x="9290" y="4165"/>
                </a:cubicBezTo>
                <a:cubicBezTo>
                  <a:pt x="9670" y="6447"/>
                  <a:pt x="8327" y="7360"/>
                  <a:pt x="6869" y="8202"/>
                </a:cubicBezTo>
                <a:cubicBezTo>
                  <a:pt x="5069" y="9243"/>
                  <a:pt x="2458" y="8929"/>
                  <a:pt x="2243" y="8030"/>
                </a:cubicBezTo>
                <a:cubicBezTo>
                  <a:pt x="2053" y="7303"/>
                  <a:pt x="46" y="7049"/>
                  <a:pt x="50" y="4707"/>
                </a:cubicBezTo>
                <a:cubicBezTo>
                  <a:pt x="38" y="4650"/>
                  <a:pt x="0" y="4564"/>
                  <a:pt x="0" y="4493"/>
                </a:cubicBezTo>
                <a:cubicBezTo>
                  <a:pt x="0" y="3879"/>
                  <a:pt x="88" y="3123"/>
                  <a:pt x="773" y="2182"/>
                </a:cubicBezTo>
                <a:cubicBezTo>
                  <a:pt x="1584" y="1055"/>
                  <a:pt x="3992" y="-757"/>
                  <a:pt x="6007" y="341"/>
                </a:cubicBezTo>
                <a:close/>
              </a:path>
            </a:pathLst>
          </a:custGeom>
          <a:noFill/>
          <a:ln w="4763" cap="flat">
            <a:solidFill>
              <a:srgbClr val="D0CFC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2" name="Freeform 50"/>
          <p:cNvSpPr/>
          <p:nvPr/>
        </p:nvSpPr>
        <p:spPr bwMode="auto">
          <a:xfrm>
            <a:off x="2359963" y="866306"/>
            <a:ext cx="2126263" cy="1797440"/>
          </a:xfrm>
          <a:custGeom>
            <a:avLst/>
            <a:gdLst>
              <a:gd name="T0" fmla="*/ 480 w 736"/>
              <a:gd name="T1" fmla="*/ 84 h 674"/>
              <a:gd name="T2" fmla="*/ 711 w 736"/>
              <a:gd name="T3" fmla="*/ 336 h 674"/>
              <a:gd name="T4" fmla="*/ 536 w 736"/>
              <a:gd name="T5" fmla="*/ 598 h 674"/>
              <a:gd name="T6" fmla="*/ 186 w 736"/>
              <a:gd name="T7" fmla="*/ 586 h 674"/>
              <a:gd name="T8" fmla="*/ 22 w 736"/>
              <a:gd name="T9" fmla="*/ 367 h 674"/>
              <a:gd name="T10" fmla="*/ 18 w 736"/>
              <a:gd name="T11" fmla="*/ 352 h 674"/>
              <a:gd name="T12" fmla="*/ 76 w 736"/>
              <a:gd name="T13" fmla="*/ 196 h 674"/>
              <a:gd name="T14" fmla="*/ 480 w 736"/>
              <a:gd name="T15" fmla="*/ 84 h 674"/>
              <a:gd name="connsiteX0" fmla="*/ 6293 w 9484"/>
              <a:gd name="connsiteY0" fmla="*/ 429 h 8772"/>
              <a:gd name="connsiteX1" fmla="*/ 9431 w 9484"/>
              <a:gd name="connsiteY1" fmla="*/ 4168 h 8772"/>
              <a:gd name="connsiteX2" fmla="*/ 7054 w 9484"/>
              <a:gd name="connsiteY2" fmla="*/ 8055 h 8772"/>
              <a:gd name="connsiteX3" fmla="*/ 2298 w 9484"/>
              <a:gd name="connsiteY3" fmla="*/ 7877 h 8772"/>
              <a:gd name="connsiteX4" fmla="*/ 70 w 9484"/>
              <a:gd name="connsiteY4" fmla="*/ 4628 h 8772"/>
              <a:gd name="connsiteX5" fmla="*/ 16 w 9484"/>
              <a:gd name="connsiteY5" fmla="*/ 4406 h 8772"/>
              <a:gd name="connsiteX6" fmla="*/ 804 w 9484"/>
              <a:gd name="connsiteY6" fmla="*/ 2091 h 8772"/>
              <a:gd name="connsiteX7" fmla="*/ 6293 w 9484"/>
              <a:gd name="connsiteY7" fmla="*/ 429 h 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4" h="8772">
                <a:moveTo>
                  <a:pt x="6293" y="429"/>
                </a:moveTo>
                <a:cubicBezTo>
                  <a:pt x="7855" y="1349"/>
                  <a:pt x="9092" y="2047"/>
                  <a:pt x="9431" y="4168"/>
                </a:cubicBezTo>
                <a:cubicBezTo>
                  <a:pt x="9771" y="6305"/>
                  <a:pt x="8426" y="7180"/>
                  <a:pt x="7054" y="8055"/>
                </a:cubicBezTo>
                <a:cubicBezTo>
                  <a:pt x="5274" y="9183"/>
                  <a:pt x="2556" y="8871"/>
                  <a:pt x="2298" y="7877"/>
                </a:cubicBezTo>
                <a:cubicBezTo>
                  <a:pt x="2094" y="7047"/>
                  <a:pt x="248" y="6961"/>
                  <a:pt x="70" y="4628"/>
                </a:cubicBezTo>
                <a:cubicBezTo>
                  <a:pt x="56" y="4569"/>
                  <a:pt x="16" y="4480"/>
                  <a:pt x="16" y="4406"/>
                </a:cubicBezTo>
                <a:cubicBezTo>
                  <a:pt x="-12" y="3827"/>
                  <a:pt x="-93" y="2922"/>
                  <a:pt x="804" y="2091"/>
                </a:cubicBezTo>
                <a:cubicBezTo>
                  <a:pt x="1388" y="934"/>
                  <a:pt x="4187" y="-817"/>
                  <a:pt x="6293" y="429"/>
                </a:cubicBezTo>
                <a:close/>
              </a:path>
            </a:pathLst>
          </a:custGeom>
          <a:noFill/>
          <a:ln w="4763" cap="flat">
            <a:solidFill>
              <a:srgbClr val="CECDCD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3" name="Freeform 51"/>
          <p:cNvSpPr/>
          <p:nvPr/>
        </p:nvSpPr>
        <p:spPr bwMode="auto">
          <a:xfrm>
            <a:off x="2455247" y="914941"/>
            <a:ext cx="2005757" cy="1706637"/>
          </a:xfrm>
          <a:custGeom>
            <a:avLst/>
            <a:gdLst>
              <a:gd name="T0" fmla="*/ 463 w 686"/>
              <a:gd name="T1" fmla="*/ 91 h 648"/>
              <a:gd name="T2" fmla="*/ 666 w 686"/>
              <a:gd name="T3" fmla="*/ 326 h 648"/>
              <a:gd name="T4" fmla="*/ 507 w 686"/>
              <a:gd name="T5" fmla="*/ 569 h 648"/>
              <a:gd name="T6" fmla="*/ 173 w 686"/>
              <a:gd name="T7" fmla="*/ 555 h 648"/>
              <a:gd name="T8" fmla="*/ 18 w 686"/>
              <a:gd name="T9" fmla="*/ 351 h 648"/>
              <a:gd name="T10" fmla="*/ 13 w 686"/>
              <a:gd name="T11" fmla="*/ 337 h 648"/>
              <a:gd name="T12" fmla="*/ 67 w 686"/>
              <a:gd name="T13" fmla="*/ 186 h 648"/>
              <a:gd name="T14" fmla="*/ 463 w 686"/>
              <a:gd name="T15" fmla="*/ 91 h 648"/>
              <a:gd name="connsiteX0" fmla="*/ 6600 w 9599"/>
              <a:gd name="connsiteY0" fmla="*/ 507 h 8661"/>
              <a:gd name="connsiteX1" fmla="*/ 9559 w 9599"/>
              <a:gd name="connsiteY1" fmla="*/ 4134 h 8661"/>
              <a:gd name="connsiteX2" fmla="*/ 7242 w 9599"/>
              <a:gd name="connsiteY2" fmla="*/ 7884 h 8661"/>
              <a:gd name="connsiteX3" fmla="*/ 2373 w 9599"/>
              <a:gd name="connsiteY3" fmla="*/ 7668 h 8661"/>
              <a:gd name="connsiteX4" fmla="*/ 113 w 9599"/>
              <a:gd name="connsiteY4" fmla="*/ 4520 h 8661"/>
              <a:gd name="connsiteX5" fmla="*/ 41 w 9599"/>
              <a:gd name="connsiteY5" fmla="*/ 4304 h 8661"/>
              <a:gd name="connsiteX6" fmla="*/ 828 w 9599"/>
              <a:gd name="connsiteY6" fmla="*/ 1973 h 8661"/>
              <a:gd name="connsiteX7" fmla="*/ 6600 w 9599"/>
              <a:gd name="connsiteY7" fmla="*/ 507 h 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9" h="8661">
                <a:moveTo>
                  <a:pt x="6600" y="507"/>
                </a:moveTo>
                <a:cubicBezTo>
                  <a:pt x="8116" y="1480"/>
                  <a:pt x="9268" y="2159"/>
                  <a:pt x="9559" y="4134"/>
                </a:cubicBezTo>
                <a:cubicBezTo>
                  <a:pt x="9851" y="6140"/>
                  <a:pt x="8524" y="6973"/>
                  <a:pt x="7242" y="7884"/>
                </a:cubicBezTo>
                <a:cubicBezTo>
                  <a:pt x="5478" y="9103"/>
                  <a:pt x="2664" y="8779"/>
                  <a:pt x="2373" y="7668"/>
                </a:cubicBezTo>
                <a:cubicBezTo>
                  <a:pt x="2125" y="6757"/>
                  <a:pt x="424" y="6583"/>
                  <a:pt x="113" y="4520"/>
                </a:cubicBezTo>
                <a:cubicBezTo>
                  <a:pt x="99" y="4458"/>
                  <a:pt x="41" y="4381"/>
                  <a:pt x="41" y="4304"/>
                </a:cubicBezTo>
                <a:cubicBezTo>
                  <a:pt x="-18" y="3748"/>
                  <a:pt x="-149" y="2822"/>
                  <a:pt x="828" y="1973"/>
                </a:cubicBezTo>
                <a:cubicBezTo>
                  <a:pt x="1382" y="955"/>
                  <a:pt x="4385" y="-897"/>
                  <a:pt x="6600" y="507"/>
                </a:cubicBezTo>
                <a:close/>
              </a:path>
            </a:pathLst>
          </a:custGeom>
          <a:noFill/>
          <a:ln w="4763" cap="flat">
            <a:solidFill>
              <a:srgbClr val="CCCBCB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4" name="Freeform 52"/>
          <p:cNvSpPr/>
          <p:nvPr/>
        </p:nvSpPr>
        <p:spPr bwMode="auto">
          <a:xfrm>
            <a:off x="2551487" y="962666"/>
            <a:ext cx="1884968" cy="1619115"/>
          </a:xfrm>
          <a:custGeom>
            <a:avLst/>
            <a:gdLst>
              <a:gd name="T0" fmla="*/ 456 w 645"/>
              <a:gd name="T1" fmla="*/ 98 h 623"/>
              <a:gd name="T2" fmla="*/ 631 w 645"/>
              <a:gd name="T3" fmla="*/ 317 h 623"/>
              <a:gd name="T4" fmla="*/ 487 w 645"/>
              <a:gd name="T5" fmla="*/ 539 h 623"/>
              <a:gd name="T6" fmla="*/ 169 w 645"/>
              <a:gd name="T7" fmla="*/ 525 h 623"/>
              <a:gd name="T8" fmla="*/ 24 w 645"/>
              <a:gd name="T9" fmla="*/ 335 h 623"/>
              <a:gd name="T10" fmla="*/ 18 w 645"/>
              <a:gd name="T11" fmla="*/ 322 h 623"/>
              <a:gd name="T12" fmla="*/ 69 w 645"/>
              <a:gd name="T13" fmla="*/ 176 h 623"/>
              <a:gd name="T14" fmla="*/ 456 w 645"/>
              <a:gd name="T15" fmla="*/ 98 h 623"/>
              <a:gd name="connsiteX0" fmla="*/ 6858 w 9595"/>
              <a:gd name="connsiteY0" fmla="*/ 596 h 8542"/>
              <a:gd name="connsiteX1" fmla="*/ 9571 w 9595"/>
              <a:gd name="connsiteY1" fmla="*/ 4111 h 8542"/>
              <a:gd name="connsiteX2" fmla="*/ 7338 w 9595"/>
              <a:gd name="connsiteY2" fmla="*/ 7675 h 8542"/>
              <a:gd name="connsiteX3" fmla="*/ 2408 w 9595"/>
              <a:gd name="connsiteY3" fmla="*/ 7450 h 8542"/>
              <a:gd name="connsiteX4" fmla="*/ 160 w 9595"/>
              <a:gd name="connsiteY4" fmla="*/ 4400 h 8542"/>
              <a:gd name="connsiteX5" fmla="*/ 67 w 9595"/>
              <a:gd name="connsiteY5" fmla="*/ 4192 h 8542"/>
              <a:gd name="connsiteX6" fmla="*/ 858 w 9595"/>
              <a:gd name="connsiteY6" fmla="*/ 1848 h 8542"/>
              <a:gd name="connsiteX7" fmla="*/ 6858 w 9595"/>
              <a:gd name="connsiteY7" fmla="*/ 596 h 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5" h="8542">
                <a:moveTo>
                  <a:pt x="6858" y="596"/>
                </a:moveTo>
                <a:cubicBezTo>
                  <a:pt x="8315" y="1607"/>
                  <a:pt x="9354" y="2297"/>
                  <a:pt x="9571" y="4111"/>
                </a:cubicBezTo>
                <a:cubicBezTo>
                  <a:pt x="9788" y="5941"/>
                  <a:pt x="8517" y="6744"/>
                  <a:pt x="7338" y="7675"/>
                </a:cubicBezTo>
                <a:cubicBezTo>
                  <a:pt x="5633" y="9023"/>
                  <a:pt x="2749" y="8686"/>
                  <a:pt x="2408" y="7450"/>
                </a:cubicBezTo>
                <a:cubicBezTo>
                  <a:pt x="2145" y="6423"/>
                  <a:pt x="549" y="6115"/>
                  <a:pt x="160" y="4400"/>
                </a:cubicBezTo>
                <a:cubicBezTo>
                  <a:pt x="129" y="4352"/>
                  <a:pt x="83" y="4256"/>
                  <a:pt x="67" y="4192"/>
                </a:cubicBezTo>
                <a:cubicBezTo>
                  <a:pt x="-10" y="3678"/>
                  <a:pt x="-212" y="2715"/>
                  <a:pt x="858" y="1848"/>
                </a:cubicBezTo>
                <a:cubicBezTo>
                  <a:pt x="1354" y="965"/>
                  <a:pt x="4579" y="-977"/>
                  <a:pt x="6858" y="596"/>
                </a:cubicBezTo>
                <a:close/>
              </a:path>
            </a:pathLst>
          </a:custGeom>
          <a:noFill/>
          <a:ln w="4763" cap="flat">
            <a:solidFill>
              <a:srgbClr val="CAC9C9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5" name="Freeform 53"/>
          <p:cNvSpPr/>
          <p:nvPr/>
        </p:nvSpPr>
        <p:spPr bwMode="auto">
          <a:xfrm>
            <a:off x="2644136" y="1007393"/>
            <a:ext cx="1768074" cy="1532279"/>
          </a:xfrm>
          <a:custGeom>
            <a:avLst/>
            <a:gdLst>
              <a:gd name="T0" fmla="*/ 449 w 605"/>
              <a:gd name="T1" fmla="*/ 107 h 600"/>
              <a:gd name="T2" fmla="*/ 596 w 605"/>
              <a:gd name="T3" fmla="*/ 309 h 600"/>
              <a:gd name="T4" fmla="*/ 468 w 605"/>
              <a:gd name="T5" fmla="*/ 511 h 600"/>
              <a:gd name="T6" fmla="*/ 166 w 605"/>
              <a:gd name="T7" fmla="*/ 496 h 600"/>
              <a:gd name="T8" fmla="*/ 30 w 605"/>
              <a:gd name="T9" fmla="*/ 321 h 600"/>
              <a:gd name="T10" fmla="*/ 23 w 605"/>
              <a:gd name="T11" fmla="*/ 309 h 600"/>
              <a:gd name="T12" fmla="*/ 71 w 605"/>
              <a:gd name="T13" fmla="*/ 169 h 600"/>
              <a:gd name="T14" fmla="*/ 449 w 605"/>
              <a:gd name="T15" fmla="*/ 107 h 600"/>
              <a:gd name="connsiteX0" fmla="*/ 7151 w 9593"/>
              <a:gd name="connsiteY0" fmla="*/ 706 h 8395"/>
              <a:gd name="connsiteX1" fmla="*/ 9581 w 9593"/>
              <a:gd name="connsiteY1" fmla="*/ 4073 h 8395"/>
              <a:gd name="connsiteX2" fmla="*/ 7466 w 9593"/>
              <a:gd name="connsiteY2" fmla="*/ 7440 h 8395"/>
              <a:gd name="connsiteX3" fmla="*/ 2474 w 9593"/>
              <a:gd name="connsiteY3" fmla="*/ 7190 h 8395"/>
              <a:gd name="connsiteX4" fmla="*/ 226 w 9593"/>
              <a:gd name="connsiteY4" fmla="*/ 4273 h 8395"/>
              <a:gd name="connsiteX5" fmla="*/ 110 w 9593"/>
              <a:gd name="connsiteY5" fmla="*/ 4073 h 8395"/>
              <a:gd name="connsiteX6" fmla="*/ 904 w 9593"/>
              <a:gd name="connsiteY6" fmla="*/ 1740 h 8395"/>
              <a:gd name="connsiteX7" fmla="*/ 7151 w 9593"/>
              <a:gd name="connsiteY7" fmla="*/ 706 h 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3" h="8395">
                <a:moveTo>
                  <a:pt x="7151" y="706"/>
                </a:moveTo>
                <a:cubicBezTo>
                  <a:pt x="8523" y="1756"/>
                  <a:pt x="9449" y="2456"/>
                  <a:pt x="9581" y="4073"/>
                </a:cubicBezTo>
                <a:cubicBezTo>
                  <a:pt x="9730" y="5723"/>
                  <a:pt x="8523" y="6506"/>
                  <a:pt x="7466" y="7440"/>
                </a:cubicBezTo>
                <a:cubicBezTo>
                  <a:pt x="5829" y="8923"/>
                  <a:pt x="2854" y="8556"/>
                  <a:pt x="2474" y="7190"/>
                </a:cubicBezTo>
                <a:cubicBezTo>
                  <a:pt x="2160" y="6073"/>
                  <a:pt x="612" y="5772"/>
                  <a:pt x="226" y="4273"/>
                </a:cubicBezTo>
                <a:cubicBezTo>
                  <a:pt x="193" y="4223"/>
                  <a:pt x="127" y="4140"/>
                  <a:pt x="110" y="4073"/>
                </a:cubicBezTo>
                <a:cubicBezTo>
                  <a:pt x="-6" y="3590"/>
                  <a:pt x="-270" y="2606"/>
                  <a:pt x="904" y="1740"/>
                </a:cubicBezTo>
                <a:cubicBezTo>
                  <a:pt x="1317" y="990"/>
                  <a:pt x="4788" y="-1077"/>
                  <a:pt x="7151" y="706"/>
                </a:cubicBezTo>
                <a:close/>
              </a:path>
            </a:pathLst>
          </a:custGeom>
          <a:noFill/>
          <a:ln w="4763" cap="flat">
            <a:solidFill>
              <a:srgbClr val="C8C7C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Freeform 54"/>
          <p:cNvSpPr/>
          <p:nvPr/>
        </p:nvSpPr>
        <p:spPr bwMode="auto">
          <a:xfrm>
            <a:off x="2737561" y="1052291"/>
            <a:ext cx="1654044" cy="1446176"/>
          </a:xfrm>
          <a:custGeom>
            <a:avLst/>
            <a:gdLst>
              <a:gd name="T0" fmla="*/ 442 w 565"/>
              <a:gd name="T1" fmla="*/ 116 h 577"/>
              <a:gd name="T2" fmla="*/ 562 w 565"/>
              <a:gd name="T3" fmla="*/ 302 h 577"/>
              <a:gd name="T4" fmla="*/ 449 w 565"/>
              <a:gd name="T5" fmla="*/ 484 h 577"/>
              <a:gd name="T6" fmla="*/ 163 w 565"/>
              <a:gd name="T7" fmla="*/ 468 h 577"/>
              <a:gd name="T8" fmla="*/ 35 w 565"/>
              <a:gd name="T9" fmla="*/ 307 h 577"/>
              <a:gd name="T10" fmla="*/ 28 w 565"/>
              <a:gd name="T11" fmla="*/ 295 h 577"/>
              <a:gd name="T12" fmla="*/ 73 w 565"/>
              <a:gd name="T13" fmla="*/ 161 h 577"/>
              <a:gd name="T14" fmla="*/ 442 w 565"/>
              <a:gd name="T15" fmla="*/ 116 h 577"/>
              <a:gd name="connsiteX0" fmla="*/ 7489 w 9614"/>
              <a:gd name="connsiteY0" fmla="*/ 830 h 8246"/>
              <a:gd name="connsiteX1" fmla="*/ 9613 w 9614"/>
              <a:gd name="connsiteY1" fmla="*/ 4054 h 8246"/>
              <a:gd name="connsiteX2" fmla="*/ 7613 w 9614"/>
              <a:gd name="connsiteY2" fmla="*/ 7208 h 8246"/>
              <a:gd name="connsiteX3" fmla="*/ 2551 w 9614"/>
              <a:gd name="connsiteY3" fmla="*/ 6931 h 8246"/>
              <a:gd name="connsiteX4" fmla="*/ 285 w 9614"/>
              <a:gd name="connsiteY4" fmla="*/ 4141 h 8246"/>
              <a:gd name="connsiteX5" fmla="*/ 162 w 9614"/>
              <a:gd name="connsiteY5" fmla="*/ 3933 h 8246"/>
              <a:gd name="connsiteX6" fmla="*/ 958 w 9614"/>
              <a:gd name="connsiteY6" fmla="*/ 1610 h 8246"/>
              <a:gd name="connsiteX7" fmla="*/ 7489 w 9614"/>
              <a:gd name="connsiteY7" fmla="*/ 830 h 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4" h="8246">
                <a:moveTo>
                  <a:pt x="7489" y="830"/>
                </a:moveTo>
                <a:cubicBezTo>
                  <a:pt x="8799" y="1905"/>
                  <a:pt x="9560" y="2633"/>
                  <a:pt x="9613" y="4054"/>
                </a:cubicBezTo>
                <a:cubicBezTo>
                  <a:pt x="9666" y="5492"/>
                  <a:pt x="8516" y="6255"/>
                  <a:pt x="7613" y="7208"/>
                </a:cubicBezTo>
                <a:cubicBezTo>
                  <a:pt x="6055" y="8820"/>
                  <a:pt x="2976" y="8421"/>
                  <a:pt x="2551" y="6931"/>
                </a:cubicBezTo>
                <a:cubicBezTo>
                  <a:pt x="2197" y="5683"/>
                  <a:pt x="899" y="5406"/>
                  <a:pt x="285" y="4141"/>
                </a:cubicBezTo>
                <a:cubicBezTo>
                  <a:pt x="250" y="4089"/>
                  <a:pt x="179" y="4002"/>
                  <a:pt x="162" y="3933"/>
                </a:cubicBezTo>
                <a:cubicBezTo>
                  <a:pt x="2" y="3499"/>
                  <a:pt x="-334" y="2512"/>
                  <a:pt x="958" y="1610"/>
                </a:cubicBezTo>
                <a:cubicBezTo>
                  <a:pt x="1294" y="1021"/>
                  <a:pt x="5064" y="-1180"/>
                  <a:pt x="7489" y="830"/>
                </a:cubicBezTo>
                <a:close/>
              </a:path>
            </a:pathLst>
          </a:custGeom>
          <a:noFill/>
          <a:ln w="4763" cap="flat">
            <a:solidFill>
              <a:srgbClr val="C6C5C5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7" name="Freeform 55"/>
          <p:cNvSpPr/>
          <p:nvPr/>
        </p:nvSpPr>
        <p:spPr bwMode="auto">
          <a:xfrm>
            <a:off x="2831387" y="1096442"/>
            <a:ext cx="1539392" cy="1364385"/>
          </a:xfrm>
          <a:custGeom>
            <a:avLst/>
            <a:gdLst>
              <a:gd name="T0" fmla="*/ 435 w 529"/>
              <a:gd name="T1" fmla="*/ 125 h 556"/>
              <a:gd name="T2" fmla="*/ 527 w 529"/>
              <a:gd name="T3" fmla="*/ 294 h 556"/>
              <a:gd name="T4" fmla="*/ 430 w 529"/>
              <a:gd name="T5" fmla="*/ 456 h 556"/>
              <a:gd name="T6" fmla="*/ 159 w 529"/>
              <a:gd name="T7" fmla="*/ 439 h 556"/>
              <a:gd name="T8" fmla="*/ 41 w 529"/>
              <a:gd name="T9" fmla="*/ 293 h 556"/>
              <a:gd name="T10" fmla="*/ 32 w 529"/>
              <a:gd name="T11" fmla="*/ 282 h 556"/>
              <a:gd name="T12" fmla="*/ 75 w 529"/>
              <a:gd name="T13" fmla="*/ 153 h 556"/>
              <a:gd name="T14" fmla="*/ 435 w 529"/>
              <a:gd name="T15" fmla="*/ 125 h 556"/>
              <a:gd name="connsiteX0" fmla="*/ 7816 w 9556"/>
              <a:gd name="connsiteY0" fmla="*/ 960 h 8070"/>
              <a:gd name="connsiteX1" fmla="*/ 9555 w 9556"/>
              <a:gd name="connsiteY1" fmla="*/ 4000 h 8070"/>
              <a:gd name="connsiteX2" fmla="*/ 7722 w 9556"/>
              <a:gd name="connsiteY2" fmla="*/ 6913 h 8070"/>
              <a:gd name="connsiteX3" fmla="*/ 2599 w 9556"/>
              <a:gd name="connsiteY3" fmla="*/ 6608 h 8070"/>
              <a:gd name="connsiteX4" fmla="*/ 368 w 9556"/>
              <a:gd name="connsiteY4" fmla="*/ 3982 h 8070"/>
              <a:gd name="connsiteX5" fmla="*/ 198 w 9556"/>
              <a:gd name="connsiteY5" fmla="*/ 3784 h 8070"/>
              <a:gd name="connsiteX6" fmla="*/ 1011 w 9556"/>
              <a:gd name="connsiteY6" fmla="*/ 1464 h 8070"/>
              <a:gd name="connsiteX7" fmla="*/ 7816 w 9556"/>
              <a:gd name="connsiteY7" fmla="*/ 960 h 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56" h="8070">
                <a:moveTo>
                  <a:pt x="7816" y="960"/>
                </a:moveTo>
                <a:cubicBezTo>
                  <a:pt x="9026" y="2075"/>
                  <a:pt x="9593" y="2813"/>
                  <a:pt x="9555" y="4000"/>
                </a:cubicBezTo>
                <a:cubicBezTo>
                  <a:pt x="9498" y="5241"/>
                  <a:pt x="8478" y="5960"/>
                  <a:pt x="7722" y="6913"/>
                </a:cubicBezTo>
                <a:cubicBezTo>
                  <a:pt x="6304" y="8712"/>
                  <a:pt x="3090" y="8262"/>
                  <a:pt x="2599" y="6608"/>
                </a:cubicBezTo>
                <a:cubicBezTo>
                  <a:pt x="2202" y="5259"/>
                  <a:pt x="1010" y="4991"/>
                  <a:pt x="368" y="3982"/>
                </a:cubicBezTo>
                <a:cubicBezTo>
                  <a:pt x="330" y="3946"/>
                  <a:pt x="236" y="3856"/>
                  <a:pt x="198" y="3784"/>
                </a:cubicBezTo>
                <a:cubicBezTo>
                  <a:pt x="28" y="3388"/>
                  <a:pt x="-407" y="2381"/>
                  <a:pt x="1011" y="1464"/>
                </a:cubicBezTo>
                <a:cubicBezTo>
                  <a:pt x="1238" y="1068"/>
                  <a:pt x="5340" y="-1288"/>
                  <a:pt x="7816" y="960"/>
                </a:cubicBezTo>
                <a:close/>
              </a:path>
            </a:pathLst>
          </a:custGeom>
          <a:noFill/>
          <a:ln w="4763" cap="flat">
            <a:solidFill>
              <a:srgbClr val="C4C3C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8" name="Freeform 56"/>
          <p:cNvSpPr/>
          <p:nvPr/>
        </p:nvSpPr>
        <p:spPr bwMode="auto">
          <a:xfrm>
            <a:off x="2923167" y="1136869"/>
            <a:ext cx="1431239" cy="1284413"/>
          </a:xfrm>
          <a:custGeom>
            <a:avLst/>
            <a:gdLst>
              <a:gd name="T0" fmla="*/ 429 w 501"/>
              <a:gd name="T1" fmla="*/ 136 h 536"/>
              <a:gd name="T2" fmla="*/ 493 w 501"/>
              <a:gd name="T3" fmla="*/ 289 h 536"/>
              <a:gd name="T4" fmla="*/ 411 w 501"/>
              <a:gd name="T5" fmla="*/ 431 h 536"/>
              <a:gd name="T6" fmla="*/ 157 w 501"/>
              <a:gd name="T7" fmla="*/ 413 h 536"/>
              <a:gd name="T8" fmla="*/ 48 w 501"/>
              <a:gd name="T9" fmla="*/ 281 h 536"/>
              <a:gd name="T10" fmla="*/ 38 w 501"/>
              <a:gd name="T11" fmla="*/ 271 h 536"/>
              <a:gd name="T12" fmla="*/ 77 w 501"/>
              <a:gd name="T13" fmla="*/ 147 h 536"/>
              <a:gd name="T14" fmla="*/ 429 w 501"/>
              <a:gd name="T15" fmla="*/ 136 h 536"/>
              <a:gd name="connsiteX0" fmla="*/ 8070 w 9384"/>
              <a:gd name="connsiteY0" fmla="*/ 1121 h 7880"/>
              <a:gd name="connsiteX1" fmla="*/ 9347 w 9384"/>
              <a:gd name="connsiteY1" fmla="*/ 3976 h 7880"/>
              <a:gd name="connsiteX2" fmla="*/ 7711 w 9384"/>
              <a:gd name="connsiteY2" fmla="*/ 6625 h 7880"/>
              <a:gd name="connsiteX3" fmla="*/ 2641 w 9384"/>
              <a:gd name="connsiteY3" fmla="*/ 6289 h 7880"/>
              <a:gd name="connsiteX4" fmla="*/ 465 w 9384"/>
              <a:gd name="connsiteY4" fmla="*/ 3827 h 7880"/>
              <a:gd name="connsiteX5" fmla="*/ 265 w 9384"/>
              <a:gd name="connsiteY5" fmla="*/ 3640 h 7880"/>
              <a:gd name="connsiteX6" fmla="*/ 1044 w 9384"/>
              <a:gd name="connsiteY6" fmla="*/ 1327 h 7880"/>
              <a:gd name="connsiteX7" fmla="*/ 8070 w 9384"/>
              <a:gd name="connsiteY7" fmla="*/ 1121 h 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84" h="7880">
                <a:moveTo>
                  <a:pt x="8070" y="1121"/>
                </a:moveTo>
                <a:cubicBezTo>
                  <a:pt x="9168" y="2259"/>
                  <a:pt x="9507" y="3024"/>
                  <a:pt x="9347" y="3976"/>
                </a:cubicBezTo>
                <a:cubicBezTo>
                  <a:pt x="9188" y="4965"/>
                  <a:pt x="8309" y="5655"/>
                  <a:pt x="7711" y="6625"/>
                </a:cubicBezTo>
                <a:cubicBezTo>
                  <a:pt x="6513" y="8584"/>
                  <a:pt x="3180" y="8080"/>
                  <a:pt x="2641" y="6289"/>
                </a:cubicBezTo>
                <a:cubicBezTo>
                  <a:pt x="2202" y="4797"/>
                  <a:pt x="1049" y="4360"/>
                  <a:pt x="465" y="3827"/>
                </a:cubicBezTo>
                <a:cubicBezTo>
                  <a:pt x="405" y="3789"/>
                  <a:pt x="305" y="3696"/>
                  <a:pt x="265" y="3640"/>
                </a:cubicBezTo>
                <a:cubicBezTo>
                  <a:pt x="66" y="3285"/>
                  <a:pt x="-493" y="2259"/>
                  <a:pt x="1044" y="1327"/>
                </a:cubicBezTo>
                <a:cubicBezTo>
                  <a:pt x="1184" y="1121"/>
                  <a:pt x="5615" y="-1416"/>
                  <a:pt x="8070" y="1121"/>
                </a:cubicBezTo>
                <a:close/>
              </a:path>
            </a:pathLst>
          </a:custGeom>
          <a:noFill/>
          <a:ln w="4763" cap="flat">
            <a:solidFill>
              <a:srgbClr val="C2C1C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9" name="Freeform 57"/>
          <p:cNvSpPr/>
          <p:nvPr/>
        </p:nvSpPr>
        <p:spPr bwMode="auto">
          <a:xfrm>
            <a:off x="2932510" y="933451"/>
            <a:ext cx="1577579" cy="1571625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4 w 518"/>
              <a:gd name="T9" fmla="*/ 269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9" y="289"/>
                  <a:pt x="54" y="269"/>
                </a:cubicBezTo>
                <a:cubicBezTo>
                  <a:pt x="51" y="267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noFill/>
          <a:ln w="4763" cap="flat">
            <a:solidFill>
              <a:srgbClr val="C0BFB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0" name="Freeform 58"/>
          <p:cNvSpPr/>
          <p:nvPr/>
        </p:nvSpPr>
        <p:spPr bwMode="auto">
          <a:xfrm>
            <a:off x="2932510" y="933451"/>
            <a:ext cx="1577579" cy="1571625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1 w 518"/>
              <a:gd name="T9" fmla="*/ 267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6" y="287"/>
                  <a:pt x="51" y="267"/>
                </a:cubicBezTo>
                <a:cubicBezTo>
                  <a:pt x="48" y="265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2" name="文本框 31"/>
          <p:cNvSpPr txBox="1"/>
          <p:nvPr/>
        </p:nvSpPr>
        <p:spPr>
          <a:xfrm>
            <a:off x="3584252" y="2415819"/>
            <a:ext cx="20345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华文宋体" panose="02010600040101010101" charset="-122"/>
                <a:ea typeface="华文宋体" panose="02010600040101010101" charset="-122"/>
              </a:rPr>
              <a:t>THANKS</a:t>
            </a:r>
            <a:endParaRPr lang="zh-CN" altLang="en-US" sz="3600" b="1" dirty="0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384822" y="2891026"/>
            <a:ext cx="11925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</a:rPr>
              <a:t>B</a:t>
            </a:r>
            <a:r>
              <a:rPr lang="zh-CN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</a:rPr>
              <a:t>eautiful </a:t>
            </a:r>
            <a:r>
              <a:rPr lang="en-US" altLang="zh-CN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宋体" panose="02010600040101010101" charset="-122"/>
                <a:ea typeface="华文宋体" panose="02010600040101010101" charset="-122"/>
              </a:rPr>
              <a:t>of Design</a:t>
            </a:r>
            <a:endParaRPr lang="zh-CN" altLang="en-US" sz="1050" i="1" dirty="0">
              <a:solidFill>
                <a:schemeClr val="tx1">
                  <a:lumMod val="50000"/>
                  <a:lumOff val="50000"/>
                </a:schemeClr>
              </a:solidFill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290874" y="1485737"/>
            <a:ext cx="9537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gency FB" panose="020B0503020202020204" pitchFamily="34" charset="0"/>
              </a:rPr>
              <a:t>LOGO</a:t>
            </a:r>
            <a:endParaRPr lang="zh-CN" altLang="en-US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wind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3" presetClass="entr" presetSubtype="288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0" grpId="1" bldLvl="0" animBg="1"/>
      <p:bldP spid="30" grpId="2" bldLvl="0" animBg="1"/>
      <p:bldP spid="32" grpId="0"/>
      <p:bldP spid="32" grpId="1"/>
      <p:bldP spid="33" grpId="0"/>
      <p:bldP spid="34" grpId="0"/>
      <p:bldP spid="34" grpId="1"/>
      <p:bldP spid="34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3650352" y="5761230"/>
            <a:ext cx="2304256" cy="561946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38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1511871" y="5880178"/>
            <a:ext cx="1367244" cy="296169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0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5" name="Group 26"/>
          <p:cNvGrpSpPr>
            <a:grpSpLocks noChangeAspect="1"/>
          </p:cNvGrpSpPr>
          <p:nvPr/>
        </p:nvGrpSpPr>
        <p:grpSpPr bwMode="auto">
          <a:xfrm>
            <a:off x="1609070" y="5120496"/>
            <a:ext cx="1008155" cy="958902"/>
            <a:chOff x="768" y="518"/>
            <a:chExt cx="1965" cy="1869"/>
          </a:xfrm>
        </p:grpSpPr>
        <p:sp>
          <p:nvSpPr>
            <p:cNvPr id="56" name="AutoShape 25"/>
            <p:cNvSpPr>
              <a:spLocks noChangeAspect="1" noChangeArrowheads="1" noTextEdit="1"/>
            </p:cNvSpPr>
            <p:nvPr/>
          </p:nvSpPr>
          <p:spPr bwMode="auto">
            <a:xfrm>
              <a:off x="768" y="530"/>
              <a:ext cx="1963" cy="1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7"/>
            <p:cNvSpPr/>
            <p:nvPr/>
          </p:nvSpPr>
          <p:spPr bwMode="auto">
            <a:xfrm>
              <a:off x="2183" y="1333"/>
              <a:ext cx="404" cy="626"/>
            </a:xfrm>
            <a:custGeom>
              <a:avLst/>
              <a:gdLst>
                <a:gd name="T0" fmla="*/ 37 w 171"/>
                <a:gd name="T1" fmla="*/ 30 h 265"/>
                <a:gd name="T2" fmla="*/ 0 w 171"/>
                <a:gd name="T3" fmla="*/ 0 h 265"/>
                <a:gd name="T4" fmla="*/ 120 w 171"/>
                <a:gd name="T5" fmla="*/ 202 h 265"/>
                <a:gd name="T6" fmla="*/ 81 w 171"/>
                <a:gd name="T7" fmla="*/ 265 h 265"/>
                <a:gd name="T8" fmla="*/ 117 w 171"/>
                <a:gd name="T9" fmla="*/ 254 h 265"/>
                <a:gd name="T10" fmla="*/ 130 w 171"/>
                <a:gd name="T11" fmla="*/ 241 h 265"/>
                <a:gd name="T12" fmla="*/ 171 w 171"/>
                <a:gd name="T13" fmla="*/ 202 h 265"/>
                <a:gd name="T14" fmla="*/ 135 w 171"/>
                <a:gd name="T15" fmla="*/ 158 h 265"/>
                <a:gd name="T16" fmla="*/ 37 w 171"/>
                <a:gd name="T17" fmla="*/ 3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265">
                  <a:moveTo>
                    <a:pt x="37" y="30"/>
                  </a:moveTo>
                  <a:cubicBezTo>
                    <a:pt x="28" y="14"/>
                    <a:pt x="15" y="4"/>
                    <a:pt x="0" y="0"/>
                  </a:cubicBezTo>
                  <a:cubicBezTo>
                    <a:pt x="120" y="202"/>
                    <a:pt x="120" y="202"/>
                    <a:pt x="120" y="202"/>
                  </a:cubicBezTo>
                  <a:cubicBezTo>
                    <a:pt x="114" y="226"/>
                    <a:pt x="102" y="247"/>
                    <a:pt x="81" y="265"/>
                  </a:cubicBezTo>
                  <a:cubicBezTo>
                    <a:pt x="95" y="264"/>
                    <a:pt x="107" y="261"/>
                    <a:pt x="117" y="254"/>
                  </a:cubicBezTo>
                  <a:cubicBezTo>
                    <a:pt x="122" y="250"/>
                    <a:pt x="126" y="246"/>
                    <a:pt x="130" y="241"/>
                  </a:cubicBezTo>
                  <a:cubicBezTo>
                    <a:pt x="171" y="202"/>
                    <a:pt x="171" y="202"/>
                    <a:pt x="171" y="202"/>
                  </a:cubicBezTo>
                  <a:cubicBezTo>
                    <a:pt x="135" y="158"/>
                    <a:pt x="135" y="158"/>
                    <a:pt x="135" y="158"/>
                  </a:cubicBezTo>
                  <a:cubicBezTo>
                    <a:pt x="37" y="30"/>
                    <a:pt x="37" y="30"/>
                    <a:pt x="37" y="30"/>
                  </a:cubicBezTo>
                  <a:close/>
                </a:path>
              </a:pathLst>
            </a:custGeom>
            <a:solidFill>
              <a:srgbClr val="8F7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8"/>
            <p:cNvSpPr>
              <a:spLocks noEditPoints="1"/>
            </p:cNvSpPr>
            <p:nvPr/>
          </p:nvSpPr>
          <p:spPr bwMode="auto">
            <a:xfrm>
              <a:off x="1609" y="1326"/>
              <a:ext cx="857" cy="633"/>
            </a:xfrm>
            <a:custGeom>
              <a:avLst/>
              <a:gdLst>
                <a:gd name="T0" fmla="*/ 243 w 363"/>
                <a:gd name="T1" fmla="*/ 3 h 268"/>
                <a:gd name="T2" fmla="*/ 220 w 363"/>
                <a:gd name="T3" fmla="*/ 0 h 268"/>
                <a:gd name="T4" fmla="*/ 186 w 363"/>
                <a:gd name="T5" fmla="*/ 4 h 268"/>
                <a:gd name="T6" fmla="*/ 174 w 363"/>
                <a:gd name="T7" fmla="*/ 6 h 268"/>
                <a:gd name="T8" fmla="*/ 162 w 363"/>
                <a:gd name="T9" fmla="*/ 8 h 268"/>
                <a:gd name="T10" fmla="*/ 111 w 363"/>
                <a:gd name="T11" fmla="*/ 21 h 268"/>
                <a:gd name="T12" fmla="*/ 63 w 363"/>
                <a:gd name="T13" fmla="*/ 37 h 268"/>
                <a:gd name="T14" fmla="*/ 0 w 363"/>
                <a:gd name="T15" fmla="*/ 58 h 268"/>
                <a:gd name="T16" fmla="*/ 49 w 363"/>
                <a:gd name="T17" fmla="*/ 93 h 268"/>
                <a:gd name="T18" fmla="*/ 190 w 363"/>
                <a:gd name="T19" fmla="*/ 51 h 268"/>
                <a:gd name="T20" fmla="*/ 227 w 363"/>
                <a:gd name="T21" fmla="*/ 62 h 268"/>
                <a:gd name="T22" fmla="*/ 241 w 363"/>
                <a:gd name="T23" fmla="*/ 66 h 268"/>
                <a:gd name="T24" fmla="*/ 262 w 363"/>
                <a:gd name="T25" fmla="*/ 95 h 268"/>
                <a:gd name="T26" fmla="*/ 310 w 363"/>
                <a:gd name="T27" fmla="*/ 221 h 268"/>
                <a:gd name="T28" fmla="*/ 324 w 363"/>
                <a:gd name="T29" fmla="*/ 268 h 268"/>
                <a:gd name="T30" fmla="*/ 363 w 363"/>
                <a:gd name="T31" fmla="*/ 205 h 268"/>
                <a:gd name="T32" fmla="*/ 243 w 363"/>
                <a:gd name="T33" fmla="*/ 3 h 268"/>
                <a:gd name="T34" fmla="*/ 242 w 363"/>
                <a:gd name="T35" fmla="*/ 4 h 268"/>
                <a:gd name="T36" fmla="*/ 249 w 363"/>
                <a:gd name="T37" fmla="*/ 16 h 268"/>
                <a:gd name="T38" fmla="*/ 151 w 363"/>
                <a:gd name="T39" fmla="*/ 21 h 268"/>
                <a:gd name="T40" fmla="*/ 14 w 363"/>
                <a:gd name="T41" fmla="*/ 65 h 268"/>
                <a:gd name="T42" fmla="*/ 4 w 363"/>
                <a:gd name="T43" fmla="*/ 58 h 268"/>
                <a:gd name="T44" fmla="*/ 111 w 363"/>
                <a:gd name="T45" fmla="*/ 23 h 268"/>
                <a:gd name="T46" fmla="*/ 163 w 363"/>
                <a:gd name="T47" fmla="*/ 10 h 268"/>
                <a:gd name="T48" fmla="*/ 174 w 363"/>
                <a:gd name="T49" fmla="*/ 8 h 268"/>
                <a:gd name="T50" fmla="*/ 187 w 363"/>
                <a:gd name="T51" fmla="*/ 6 h 268"/>
                <a:gd name="T52" fmla="*/ 220 w 363"/>
                <a:gd name="T53" fmla="*/ 2 h 268"/>
                <a:gd name="T54" fmla="*/ 242 w 363"/>
                <a:gd name="T55" fmla="*/ 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3" h="268">
                  <a:moveTo>
                    <a:pt x="243" y="3"/>
                  </a:moveTo>
                  <a:cubicBezTo>
                    <a:pt x="236" y="0"/>
                    <a:pt x="228" y="0"/>
                    <a:pt x="220" y="0"/>
                  </a:cubicBezTo>
                  <a:cubicBezTo>
                    <a:pt x="208" y="1"/>
                    <a:pt x="197" y="2"/>
                    <a:pt x="186" y="4"/>
                  </a:cubicBezTo>
                  <a:cubicBezTo>
                    <a:pt x="182" y="4"/>
                    <a:pt x="178" y="5"/>
                    <a:pt x="174" y="6"/>
                  </a:cubicBezTo>
                  <a:cubicBezTo>
                    <a:pt x="170" y="6"/>
                    <a:pt x="166" y="7"/>
                    <a:pt x="162" y="8"/>
                  </a:cubicBezTo>
                  <a:cubicBezTo>
                    <a:pt x="145" y="11"/>
                    <a:pt x="128" y="16"/>
                    <a:pt x="111" y="21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227" y="62"/>
                    <a:pt x="227" y="62"/>
                    <a:pt x="227" y="62"/>
                  </a:cubicBezTo>
                  <a:cubicBezTo>
                    <a:pt x="232" y="62"/>
                    <a:pt x="237" y="63"/>
                    <a:pt x="241" y="66"/>
                  </a:cubicBezTo>
                  <a:cubicBezTo>
                    <a:pt x="251" y="71"/>
                    <a:pt x="258" y="81"/>
                    <a:pt x="262" y="95"/>
                  </a:cubicBezTo>
                  <a:cubicBezTo>
                    <a:pt x="310" y="221"/>
                    <a:pt x="310" y="221"/>
                    <a:pt x="310" y="221"/>
                  </a:cubicBezTo>
                  <a:cubicBezTo>
                    <a:pt x="324" y="268"/>
                    <a:pt x="324" y="268"/>
                    <a:pt x="324" y="268"/>
                  </a:cubicBezTo>
                  <a:cubicBezTo>
                    <a:pt x="345" y="250"/>
                    <a:pt x="357" y="229"/>
                    <a:pt x="363" y="205"/>
                  </a:cubicBezTo>
                  <a:cubicBezTo>
                    <a:pt x="243" y="3"/>
                    <a:pt x="243" y="3"/>
                    <a:pt x="243" y="3"/>
                  </a:cubicBezTo>
                  <a:close/>
                  <a:moveTo>
                    <a:pt x="242" y="4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16" y="11"/>
                    <a:pt x="184" y="13"/>
                    <a:pt x="151" y="21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28" y="18"/>
                    <a:pt x="145" y="13"/>
                    <a:pt x="163" y="10"/>
                  </a:cubicBezTo>
                  <a:cubicBezTo>
                    <a:pt x="167" y="9"/>
                    <a:pt x="171" y="8"/>
                    <a:pt x="174" y="8"/>
                  </a:cubicBezTo>
                  <a:cubicBezTo>
                    <a:pt x="178" y="7"/>
                    <a:pt x="183" y="6"/>
                    <a:pt x="187" y="6"/>
                  </a:cubicBezTo>
                  <a:cubicBezTo>
                    <a:pt x="198" y="4"/>
                    <a:pt x="209" y="3"/>
                    <a:pt x="220" y="2"/>
                  </a:cubicBezTo>
                  <a:cubicBezTo>
                    <a:pt x="228" y="2"/>
                    <a:pt x="235" y="2"/>
                    <a:pt x="242" y="4"/>
                  </a:cubicBezTo>
                  <a:close/>
                </a:path>
              </a:pathLst>
            </a:custGeom>
            <a:solidFill>
              <a:srgbClr val="C1A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29"/>
            <p:cNvSpPr/>
            <p:nvPr/>
          </p:nvSpPr>
          <p:spPr bwMode="auto">
            <a:xfrm>
              <a:off x="1618" y="1331"/>
              <a:ext cx="579" cy="149"/>
            </a:xfrm>
            <a:custGeom>
              <a:avLst/>
              <a:gdLst>
                <a:gd name="T0" fmla="*/ 245 w 245"/>
                <a:gd name="T1" fmla="*/ 14 h 63"/>
                <a:gd name="T2" fmla="*/ 238 w 245"/>
                <a:gd name="T3" fmla="*/ 2 h 63"/>
                <a:gd name="T4" fmla="*/ 216 w 245"/>
                <a:gd name="T5" fmla="*/ 0 h 63"/>
                <a:gd name="T6" fmla="*/ 183 w 245"/>
                <a:gd name="T7" fmla="*/ 4 h 63"/>
                <a:gd name="T8" fmla="*/ 170 w 245"/>
                <a:gd name="T9" fmla="*/ 6 h 63"/>
                <a:gd name="T10" fmla="*/ 159 w 245"/>
                <a:gd name="T11" fmla="*/ 8 h 63"/>
                <a:gd name="T12" fmla="*/ 107 w 245"/>
                <a:gd name="T13" fmla="*/ 21 h 63"/>
                <a:gd name="T14" fmla="*/ 0 w 245"/>
                <a:gd name="T15" fmla="*/ 56 h 63"/>
                <a:gd name="T16" fmla="*/ 10 w 245"/>
                <a:gd name="T17" fmla="*/ 63 h 63"/>
                <a:gd name="T18" fmla="*/ 147 w 245"/>
                <a:gd name="T19" fmla="*/ 19 h 63"/>
                <a:gd name="T20" fmla="*/ 245 w 245"/>
                <a:gd name="T21" fmla="*/ 1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5" h="63">
                  <a:moveTo>
                    <a:pt x="245" y="14"/>
                  </a:moveTo>
                  <a:cubicBezTo>
                    <a:pt x="238" y="2"/>
                    <a:pt x="238" y="2"/>
                    <a:pt x="238" y="2"/>
                  </a:cubicBezTo>
                  <a:cubicBezTo>
                    <a:pt x="231" y="0"/>
                    <a:pt x="224" y="0"/>
                    <a:pt x="216" y="0"/>
                  </a:cubicBezTo>
                  <a:cubicBezTo>
                    <a:pt x="205" y="1"/>
                    <a:pt x="194" y="2"/>
                    <a:pt x="183" y="4"/>
                  </a:cubicBezTo>
                  <a:cubicBezTo>
                    <a:pt x="179" y="4"/>
                    <a:pt x="174" y="5"/>
                    <a:pt x="170" y="6"/>
                  </a:cubicBezTo>
                  <a:cubicBezTo>
                    <a:pt x="167" y="6"/>
                    <a:pt x="163" y="7"/>
                    <a:pt x="159" y="8"/>
                  </a:cubicBezTo>
                  <a:cubicBezTo>
                    <a:pt x="141" y="11"/>
                    <a:pt x="124" y="16"/>
                    <a:pt x="107" y="2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80" y="11"/>
                    <a:pt x="212" y="9"/>
                    <a:pt x="245" y="14"/>
                  </a:cubicBezTo>
                  <a:close/>
                </a:path>
              </a:pathLst>
            </a:custGeom>
            <a:solidFill>
              <a:srgbClr val="E3D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30"/>
            <p:cNvSpPr/>
            <p:nvPr/>
          </p:nvSpPr>
          <p:spPr bwMode="auto">
            <a:xfrm>
              <a:off x="1878" y="1201"/>
              <a:ext cx="170" cy="139"/>
            </a:xfrm>
            <a:custGeom>
              <a:avLst/>
              <a:gdLst>
                <a:gd name="T0" fmla="*/ 72 w 72"/>
                <a:gd name="T1" fmla="*/ 57 h 59"/>
                <a:gd name="T2" fmla="*/ 37 w 72"/>
                <a:gd name="T3" fmla="*/ 20 h 59"/>
                <a:gd name="T4" fmla="*/ 34 w 72"/>
                <a:gd name="T5" fmla="*/ 17 h 59"/>
                <a:gd name="T6" fmla="*/ 14 w 72"/>
                <a:gd name="T7" fmla="*/ 0 h 59"/>
                <a:gd name="T8" fmla="*/ 0 w 72"/>
                <a:gd name="T9" fmla="*/ 17 h 59"/>
                <a:gd name="T10" fmla="*/ 38 w 72"/>
                <a:gd name="T11" fmla="*/ 33 h 59"/>
                <a:gd name="T12" fmla="*/ 60 w 72"/>
                <a:gd name="T13" fmla="*/ 59 h 59"/>
                <a:gd name="T14" fmla="*/ 72 w 72"/>
                <a:gd name="T15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59">
                  <a:moveTo>
                    <a:pt x="72" y="57"/>
                  </a:moveTo>
                  <a:cubicBezTo>
                    <a:pt x="65" y="45"/>
                    <a:pt x="54" y="33"/>
                    <a:pt x="37" y="20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6"/>
                    <a:pt x="4" y="12"/>
                    <a:pt x="0" y="17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64" y="58"/>
                    <a:pt x="68" y="57"/>
                    <a:pt x="72" y="57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31"/>
            <p:cNvSpPr/>
            <p:nvPr/>
          </p:nvSpPr>
          <p:spPr bwMode="auto">
            <a:xfrm>
              <a:off x="1869" y="1241"/>
              <a:ext cx="151" cy="104"/>
            </a:xfrm>
            <a:custGeom>
              <a:avLst/>
              <a:gdLst>
                <a:gd name="T0" fmla="*/ 52 w 64"/>
                <a:gd name="T1" fmla="*/ 44 h 44"/>
                <a:gd name="T2" fmla="*/ 64 w 64"/>
                <a:gd name="T3" fmla="*/ 42 h 44"/>
                <a:gd name="T4" fmla="*/ 42 w 64"/>
                <a:gd name="T5" fmla="*/ 16 h 44"/>
                <a:gd name="T6" fmla="*/ 4 w 64"/>
                <a:gd name="T7" fmla="*/ 0 h 44"/>
                <a:gd name="T8" fmla="*/ 0 w 64"/>
                <a:gd name="T9" fmla="*/ 8 h 44"/>
                <a:gd name="T10" fmla="*/ 34 w 64"/>
                <a:gd name="T11" fmla="*/ 23 h 44"/>
                <a:gd name="T12" fmla="*/ 52 w 64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4">
                  <a:moveTo>
                    <a:pt x="52" y="44"/>
                  </a:moveTo>
                  <a:cubicBezTo>
                    <a:pt x="56" y="43"/>
                    <a:pt x="60" y="42"/>
                    <a:pt x="64" y="42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3"/>
                    <a:pt x="1" y="5"/>
                    <a:pt x="0" y="8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52" y="44"/>
                    <a:pt x="52" y="44"/>
                    <a:pt x="52" y="44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32"/>
            <p:cNvSpPr/>
            <p:nvPr/>
          </p:nvSpPr>
          <p:spPr bwMode="auto">
            <a:xfrm>
              <a:off x="1673" y="1182"/>
              <a:ext cx="319" cy="232"/>
            </a:xfrm>
            <a:custGeom>
              <a:avLst/>
              <a:gdLst>
                <a:gd name="T0" fmla="*/ 135 w 135"/>
                <a:gd name="T1" fmla="*/ 69 h 98"/>
                <a:gd name="T2" fmla="*/ 117 w 135"/>
                <a:gd name="T3" fmla="*/ 48 h 98"/>
                <a:gd name="T4" fmla="*/ 83 w 135"/>
                <a:gd name="T5" fmla="*/ 33 h 98"/>
                <a:gd name="T6" fmla="*/ 80 w 135"/>
                <a:gd name="T7" fmla="*/ 38 h 98"/>
                <a:gd name="T8" fmla="*/ 41 w 135"/>
                <a:gd name="T9" fmla="*/ 9 h 98"/>
                <a:gd name="T10" fmla="*/ 1 w 135"/>
                <a:gd name="T11" fmla="*/ 0 h 98"/>
                <a:gd name="T12" fmla="*/ 13 w 135"/>
                <a:gd name="T13" fmla="*/ 74 h 98"/>
                <a:gd name="T14" fmla="*/ 36 w 135"/>
                <a:gd name="T15" fmla="*/ 98 h 98"/>
                <a:gd name="T16" fmla="*/ 84 w 135"/>
                <a:gd name="T17" fmla="*/ 82 h 98"/>
                <a:gd name="T18" fmla="*/ 135 w 135"/>
                <a:gd name="T19" fmla="*/ 6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98">
                  <a:moveTo>
                    <a:pt x="135" y="69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82" y="35"/>
                    <a:pt x="81" y="36"/>
                    <a:pt x="80" y="38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4" y="50"/>
                    <a:pt x="13" y="74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101" y="77"/>
                    <a:pt x="118" y="72"/>
                    <a:pt x="135" y="69"/>
                  </a:cubicBezTo>
                  <a:close/>
                </a:path>
              </a:pathLst>
            </a:custGeom>
            <a:solidFill>
              <a:srgbClr val="43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33"/>
            <p:cNvSpPr>
              <a:spLocks noEditPoints="1"/>
            </p:cNvSpPr>
            <p:nvPr/>
          </p:nvSpPr>
          <p:spPr bwMode="auto">
            <a:xfrm>
              <a:off x="1843" y="1480"/>
              <a:ext cx="501" cy="709"/>
            </a:xfrm>
            <a:custGeom>
              <a:avLst/>
              <a:gdLst>
                <a:gd name="T0" fmla="*/ 105 w 212"/>
                <a:gd name="T1" fmla="*/ 0 h 300"/>
                <a:gd name="T2" fmla="*/ 77 w 212"/>
                <a:gd name="T3" fmla="*/ 13 h 300"/>
                <a:gd name="T4" fmla="*/ 0 w 212"/>
                <a:gd name="T5" fmla="*/ 64 h 300"/>
                <a:gd name="T6" fmla="*/ 8 w 212"/>
                <a:gd name="T7" fmla="*/ 69 h 300"/>
                <a:gd name="T8" fmla="*/ 17 w 212"/>
                <a:gd name="T9" fmla="*/ 73 h 300"/>
                <a:gd name="T10" fmla="*/ 99 w 212"/>
                <a:gd name="T11" fmla="*/ 55 h 300"/>
                <a:gd name="T12" fmla="*/ 105 w 212"/>
                <a:gd name="T13" fmla="*/ 68 h 300"/>
                <a:gd name="T14" fmla="*/ 112 w 212"/>
                <a:gd name="T15" fmla="*/ 81 h 300"/>
                <a:gd name="T16" fmla="*/ 120 w 212"/>
                <a:gd name="T17" fmla="*/ 112 h 300"/>
                <a:gd name="T18" fmla="*/ 138 w 212"/>
                <a:gd name="T19" fmla="*/ 178 h 300"/>
                <a:gd name="T20" fmla="*/ 160 w 212"/>
                <a:gd name="T21" fmla="*/ 232 h 300"/>
                <a:gd name="T22" fmla="*/ 165 w 212"/>
                <a:gd name="T23" fmla="*/ 299 h 300"/>
                <a:gd name="T24" fmla="*/ 170 w 212"/>
                <a:gd name="T25" fmla="*/ 300 h 300"/>
                <a:gd name="T26" fmla="*/ 212 w 212"/>
                <a:gd name="T27" fmla="*/ 263 h 300"/>
                <a:gd name="T28" fmla="*/ 200 w 212"/>
                <a:gd name="T29" fmla="*/ 218 h 300"/>
                <a:gd name="T30" fmla="*/ 177 w 212"/>
                <a:gd name="T31" fmla="*/ 171 h 300"/>
                <a:gd name="T32" fmla="*/ 160 w 212"/>
                <a:gd name="T33" fmla="*/ 58 h 300"/>
                <a:gd name="T34" fmla="*/ 105 w 212"/>
                <a:gd name="T35" fmla="*/ 0 h 300"/>
                <a:gd name="T36" fmla="*/ 114 w 212"/>
                <a:gd name="T37" fmla="*/ 80 h 300"/>
                <a:gd name="T38" fmla="*/ 107 w 212"/>
                <a:gd name="T39" fmla="*/ 67 h 300"/>
                <a:gd name="T40" fmla="*/ 101 w 212"/>
                <a:gd name="T41" fmla="*/ 54 h 300"/>
                <a:gd name="T42" fmla="*/ 122 w 212"/>
                <a:gd name="T43" fmla="*/ 69 h 300"/>
                <a:gd name="T44" fmla="*/ 156 w 212"/>
                <a:gd name="T45" fmla="*/ 203 h 300"/>
                <a:gd name="T46" fmla="*/ 175 w 212"/>
                <a:gd name="T47" fmla="*/ 229 h 300"/>
                <a:gd name="T48" fmla="*/ 177 w 212"/>
                <a:gd name="T49" fmla="*/ 291 h 300"/>
                <a:gd name="T50" fmla="*/ 170 w 212"/>
                <a:gd name="T51" fmla="*/ 298 h 300"/>
                <a:gd name="T52" fmla="*/ 167 w 212"/>
                <a:gd name="T53" fmla="*/ 297 h 300"/>
                <a:gd name="T54" fmla="*/ 162 w 212"/>
                <a:gd name="T55" fmla="*/ 232 h 300"/>
                <a:gd name="T56" fmla="*/ 162 w 212"/>
                <a:gd name="T57" fmla="*/ 230 h 300"/>
                <a:gd name="T58" fmla="*/ 161 w 212"/>
                <a:gd name="T59" fmla="*/ 230 h 300"/>
                <a:gd name="T60" fmla="*/ 140 w 212"/>
                <a:gd name="T61" fmla="*/ 178 h 300"/>
                <a:gd name="T62" fmla="*/ 140 w 212"/>
                <a:gd name="T63" fmla="*/ 178 h 300"/>
                <a:gd name="T64" fmla="*/ 114 w 212"/>
                <a:gd name="T65" fmla="*/ 81 h 300"/>
                <a:gd name="T66" fmla="*/ 114 w 212"/>
                <a:gd name="T67" fmla="*/ 8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2" h="300">
                  <a:moveTo>
                    <a:pt x="105" y="0"/>
                  </a:moveTo>
                  <a:cubicBezTo>
                    <a:pt x="96" y="3"/>
                    <a:pt x="87" y="7"/>
                    <a:pt x="77" y="1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70"/>
                    <a:pt x="14" y="72"/>
                    <a:pt x="17" y="73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12" y="81"/>
                    <a:pt x="112" y="81"/>
                    <a:pt x="112" y="81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41" y="209"/>
                    <a:pt x="148" y="227"/>
                    <a:pt x="160" y="232"/>
                  </a:cubicBezTo>
                  <a:cubicBezTo>
                    <a:pt x="165" y="299"/>
                    <a:pt x="165" y="299"/>
                    <a:pt x="165" y="299"/>
                  </a:cubicBezTo>
                  <a:cubicBezTo>
                    <a:pt x="167" y="299"/>
                    <a:pt x="169" y="300"/>
                    <a:pt x="170" y="300"/>
                  </a:cubicBezTo>
                  <a:cubicBezTo>
                    <a:pt x="212" y="263"/>
                    <a:pt x="212" y="263"/>
                    <a:pt x="212" y="263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177" y="171"/>
                    <a:pt x="177" y="171"/>
                    <a:pt x="177" y="171"/>
                  </a:cubicBezTo>
                  <a:cubicBezTo>
                    <a:pt x="160" y="58"/>
                    <a:pt x="160" y="58"/>
                    <a:pt x="160" y="58"/>
                  </a:cubicBezTo>
                  <a:cubicBezTo>
                    <a:pt x="155" y="33"/>
                    <a:pt x="136" y="14"/>
                    <a:pt x="105" y="0"/>
                  </a:cubicBezTo>
                  <a:close/>
                  <a:moveTo>
                    <a:pt x="114" y="80"/>
                  </a:moveTo>
                  <a:cubicBezTo>
                    <a:pt x="107" y="67"/>
                    <a:pt x="107" y="67"/>
                    <a:pt x="107" y="67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75" y="229"/>
                    <a:pt x="175" y="229"/>
                    <a:pt x="175" y="229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70" y="298"/>
                    <a:pt x="170" y="298"/>
                    <a:pt x="170" y="298"/>
                  </a:cubicBezTo>
                  <a:cubicBezTo>
                    <a:pt x="169" y="298"/>
                    <a:pt x="168" y="298"/>
                    <a:pt x="167" y="297"/>
                  </a:cubicBezTo>
                  <a:cubicBezTo>
                    <a:pt x="162" y="232"/>
                    <a:pt x="162" y="232"/>
                    <a:pt x="162" y="232"/>
                  </a:cubicBezTo>
                  <a:cubicBezTo>
                    <a:pt x="162" y="231"/>
                    <a:pt x="162" y="231"/>
                    <a:pt x="162" y="230"/>
                  </a:cubicBezTo>
                  <a:cubicBezTo>
                    <a:pt x="162" y="230"/>
                    <a:pt x="161" y="230"/>
                    <a:pt x="161" y="230"/>
                  </a:cubicBezTo>
                  <a:cubicBezTo>
                    <a:pt x="150" y="225"/>
                    <a:pt x="143" y="208"/>
                    <a:pt x="140" y="178"/>
                  </a:cubicBezTo>
                  <a:cubicBezTo>
                    <a:pt x="140" y="178"/>
                    <a:pt x="140" y="178"/>
                    <a:pt x="140" y="178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81"/>
                    <a:pt x="114" y="81"/>
                    <a:pt x="114" y="80"/>
                  </a:cubicBezTo>
                  <a:close/>
                </a:path>
              </a:pathLst>
            </a:custGeom>
            <a:solidFill>
              <a:srgbClr val="C1A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34"/>
            <p:cNvSpPr/>
            <p:nvPr/>
          </p:nvSpPr>
          <p:spPr bwMode="auto">
            <a:xfrm>
              <a:off x="2081" y="1607"/>
              <a:ext cx="180" cy="577"/>
            </a:xfrm>
            <a:custGeom>
              <a:avLst/>
              <a:gdLst>
                <a:gd name="T0" fmla="*/ 6 w 76"/>
                <a:gd name="T1" fmla="*/ 13 h 244"/>
                <a:gd name="T2" fmla="*/ 13 w 76"/>
                <a:gd name="T3" fmla="*/ 26 h 244"/>
                <a:gd name="T4" fmla="*/ 13 w 76"/>
                <a:gd name="T5" fmla="*/ 27 h 244"/>
                <a:gd name="T6" fmla="*/ 39 w 76"/>
                <a:gd name="T7" fmla="*/ 124 h 244"/>
                <a:gd name="T8" fmla="*/ 39 w 76"/>
                <a:gd name="T9" fmla="*/ 124 h 244"/>
                <a:gd name="T10" fmla="*/ 60 w 76"/>
                <a:gd name="T11" fmla="*/ 176 h 244"/>
                <a:gd name="T12" fmla="*/ 61 w 76"/>
                <a:gd name="T13" fmla="*/ 176 h 244"/>
                <a:gd name="T14" fmla="*/ 61 w 76"/>
                <a:gd name="T15" fmla="*/ 178 h 244"/>
                <a:gd name="T16" fmla="*/ 66 w 76"/>
                <a:gd name="T17" fmla="*/ 243 h 244"/>
                <a:gd name="T18" fmla="*/ 69 w 76"/>
                <a:gd name="T19" fmla="*/ 244 h 244"/>
                <a:gd name="T20" fmla="*/ 76 w 76"/>
                <a:gd name="T21" fmla="*/ 237 h 244"/>
                <a:gd name="T22" fmla="*/ 74 w 76"/>
                <a:gd name="T23" fmla="*/ 175 h 244"/>
                <a:gd name="T24" fmla="*/ 55 w 76"/>
                <a:gd name="T25" fmla="*/ 149 h 244"/>
                <a:gd name="T26" fmla="*/ 21 w 76"/>
                <a:gd name="T27" fmla="*/ 15 h 244"/>
                <a:gd name="T28" fmla="*/ 0 w 76"/>
                <a:gd name="T29" fmla="*/ 0 h 244"/>
                <a:gd name="T30" fmla="*/ 6 w 76"/>
                <a:gd name="T31" fmla="*/ 1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" h="244">
                  <a:moveTo>
                    <a:pt x="6" y="13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42" y="154"/>
                    <a:pt x="49" y="171"/>
                    <a:pt x="60" y="176"/>
                  </a:cubicBezTo>
                  <a:cubicBezTo>
                    <a:pt x="60" y="176"/>
                    <a:pt x="61" y="176"/>
                    <a:pt x="61" y="176"/>
                  </a:cubicBezTo>
                  <a:cubicBezTo>
                    <a:pt x="61" y="177"/>
                    <a:pt x="61" y="177"/>
                    <a:pt x="61" y="178"/>
                  </a:cubicBezTo>
                  <a:cubicBezTo>
                    <a:pt x="66" y="243"/>
                    <a:pt x="66" y="243"/>
                    <a:pt x="66" y="243"/>
                  </a:cubicBezTo>
                  <a:cubicBezTo>
                    <a:pt x="67" y="244"/>
                    <a:pt x="68" y="244"/>
                    <a:pt x="69" y="244"/>
                  </a:cubicBezTo>
                  <a:cubicBezTo>
                    <a:pt x="76" y="237"/>
                    <a:pt x="76" y="237"/>
                    <a:pt x="76" y="237"/>
                  </a:cubicBezTo>
                  <a:cubicBezTo>
                    <a:pt x="74" y="175"/>
                    <a:pt x="74" y="175"/>
                    <a:pt x="74" y="175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13"/>
                    <a:pt x="6" y="13"/>
                    <a:pt x="6" y="13"/>
                  </a:cubicBezTo>
                  <a:close/>
                </a:path>
              </a:pathLst>
            </a:custGeom>
            <a:solidFill>
              <a:srgbClr val="E3D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35"/>
            <p:cNvSpPr/>
            <p:nvPr/>
          </p:nvSpPr>
          <p:spPr bwMode="auto">
            <a:xfrm>
              <a:off x="1725" y="1447"/>
              <a:ext cx="713" cy="751"/>
            </a:xfrm>
            <a:custGeom>
              <a:avLst/>
              <a:gdLst>
                <a:gd name="T0" fmla="*/ 127 w 302"/>
                <a:gd name="T1" fmla="*/ 27 h 318"/>
                <a:gd name="T2" fmla="*/ 155 w 302"/>
                <a:gd name="T3" fmla="*/ 14 h 318"/>
                <a:gd name="T4" fmla="*/ 210 w 302"/>
                <a:gd name="T5" fmla="*/ 72 h 318"/>
                <a:gd name="T6" fmla="*/ 227 w 302"/>
                <a:gd name="T7" fmla="*/ 185 h 318"/>
                <a:gd name="T8" fmla="*/ 250 w 302"/>
                <a:gd name="T9" fmla="*/ 232 h 318"/>
                <a:gd name="T10" fmla="*/ 262 w 302"/>
                <a:gd name="T11" fmla="*/ 277 h 318"/>
                <a:gd name="T12" fmla="*/ 220 w 302"/>
                <a:gd name="T13" fmla="*/ 314 h 318"/>
                <a:gd name="T14" fmla="*/ 234 w 302"/>
                <a:gd name="T15" fmla="*/ 316 h 318"/>
                <a:gd name="T16" fmla="*/ 275 w 302"/>
                <a:gd name="T17" fmla="*/ 313 h 318"/>
                <a:gd name="T18" fmla="*/ 288 w 302"/>
                <a:gd name="T19" fmla="*/ 308 h 318"/>
                <a:gd name="T20" fmla="*/ 302 w 302"/>
                <a:gd name="T21" fmla="*/ 302 h 318"/>
                <a:gd name="T22" fmla="*/ 289 w 302"/>
                <a:gd name="T23" fmla="*/ 261 h 318"/>
                <a:gd name="T24" fmla="*/ 283 w 302"/>
                <a:gd name="T25" fmla="*/ 242 h 318"/>
                <a:gd name="T26" fmla="*/ 275 w 302"/>
                <a:gd name="T27" fmla="*/ 217 h 318"/>
                <a:gd name="T28" fmla="*/ 261 w 302"/>
                <a:gd name="T29" fmla="*/ 170 h 318"/>
                <a:gd name="T30" fmla="*/ 213 w 302"/>
                <a:gd name="T31" fmla="*/ 44 h 318"/>
                <a:gd name="T32" fmla="*/ 192 w 302"/>
                <a:gd name="T33" fmla="*/ 15 h 318"/>
                <a:gd name="T34" fmla="*/ 178 w 302"/>
                <a:gd name="T35" fmla="*/ 11 h 318"/>
                <a:gd name="T36" fmla="*/ 141 w 302"/>
                <a:gd name="T37" fmla="*/ 0 h 318"/>
                <a:gd name="T38" fmla="*/ 0 w 302"/>
                <a:gd name="T39" fmla="*/ 42 h 318"/>
                <a:gd name="T40" fmla="*/ 50 w 302"/>
                <a:gd name="T41" fmla="*/ 78 h 318"/>
                <a:gd name="T42" fmla="*/ 127 w 302"/>
                <a:gd name="T43" fmla="*/ 2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2" h="318">
                  <a:moveTo>
                    <a:pt x="127" y="27"/>
                  </a:moveTo>
                  <a:cubicBezTo>
                    <a:pt x="137" y="21"/>
                    <a:pt x="146" y="17"/>
                    <a:pt x="155" y="14"/>
                  </a:cubicBezTo>
                  <a:cubicBezTo>
                    <a:pt x="186" y="28"/>
                    <a:pt x="205" y="47"/>
                    <a:pt x="210" y="72"/>
                  </a:cubicBezTo>
                  <a:cubicBezTo>
                    <a:pt x="227" y="185"/>
                    <a:pt x="227" y="185"/>
                    <a:pt x="227" y="185"/>
                  </a:cubicBezTo>
                  <a:cubicBezTo>
                    <a:pt x="250" y="232"/>
                    <a:pt x="250" y="232"/>
                    <a:pt x="250" y="232"/>
                  </a:cubicBezTo>
                  <a:cubicBezTo>
                    <a:pt x="262" y="277"/>
                    <a:pt x="262" y="277"/>
                    <a:pt x="262" y="277"/>
                  </a:cubicBezTo>
                  <a:cubicBezTo>
                    <a:pt x="220" y="314"/>
                    <a:pt x="220" y="314"/>
                    <a:pt x="220" y="314"/>
                  </a:cubicBezTo>
                  <a:cubicBezTo>
                    <a:pt x="225" y="315"/>
                    <a:pt x="230" y="316"/>
                    <a:pt x="234" y="316"/>
                  </a:cubicBezTo>
                  <a:cubicBezTo>
                    <a:pt x="248" y="318"/>
                    <a:pt x="261" y="317"/>
                    <a:pt x="275" y="313"/>
                  </a:cubicBezTo>
                  <a:cubicBezTo>
                    <a:pt x="279" y="312"/>
                    <a:pt x="284" y="310"/>
                    <a:pt x="288" y="308"/>
                  </a:cubicBezTo>
                  <a:cubicBezTo>
                    <a:pt x="293" y="306"/>
                    <a:pt x="297" y="304"/>
                    <a:pt x="302" y="302"/>
                  </a:cubicBezTo>
                  <a:cubicBezTo>
                    <a:pt x="289" y="261"/>
                    <a:pt x="289" y="261"/>
                    <a:pt x="289" y="261"/>
                  </a:cubicBezTo>
                  <a:cubicBezTo>
                    <a:pt x="283" y="242"/>
                    <a:pt x="283" y="242"/>
                    <a:pt x="283" y="242"/>
                  </a:cubicBezTo>
                  <a:cubicBezTo>
                    <a:pt x="275" y="217"/>
                    <a:pt x="275" y="217"/>
                    <a:pt x="275" y="217"/>
                  </a:cubicBezTo>
                  <a:cubicBezTo>
                    <a:pt x="261" y="170"/>
                    <a:pt x="261" y="170"/>
                    <a:pt x="261" y="170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09" y="30"/>
                    <a:pt x="202" y="20"/>
                    <a:pt x="192" y="15"/>
                  </a:cubicBezTo>
                  <a:cubicBezTo>
                    <a:pt x="188" y="12"/>
                    <a:pt x="183" y="11"/>
                    <a:pt x="178" y="11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50" y="78"/>
                    <a:pt x="50" y="78"/>
                    <a:pt x="50" y="78"/>
                  </a:cubicBezTo>
                  <a:cubicBezTo>
                    <a:pt x="127" y="27"/>
                    <a:pt x="127" y="27"/>
                    <a:pt x="127" y="27"/>
                  </a:cubicBezTo>
                  <a:close/>
                </a:path>
              </a:pathLst>
            </a:custGeom>
            <a:solidFill>
              <a:srgbClr val="8F7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36"/>
            <p:cNvSpPr/>
            <p:nvPr/>
          </p:nvSpPr>
          <p:spPr bwMode="auto">
            <a:xfrm>
              <a:off x="1883" y="1610"/>
              <a:ext cx="208" cy="54"/>
            </a:xfrm>
            <a:custGeom>
              <a:avLst/>
              <a:gdLst>
                <a:gd name="T0" fmla="*/ 88 w 88"/>
                <a:gd name="T1" fmla="*/ 13 h 23"/>
                <a:gd name="T2" fmla="*/ 82 w 88"/>
                <a:gd name="T3" fmla="*/ 0 h 23"/>
                <a:gd name="T4" fmla="*/ 0 w 88"/>
                <a:gd name="T5" fmla="*/ 18 h 23"/>
                <a:gd name="T6" fmla="*/ 16 w 88"/>
                <a:gd name="T7" fmla="*/ 23 h 23"/>
                <a:gd name="T8" fmla="*/ 88 w 88"/>
                <a:gd name="T9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3">
                  <a:moveTo>
                    <a:pt x="88" y="13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5" y="20"/>
                    <a:pt x="11" y="21"/>
                    <a:pt x="16" y="23"/>
                  </a:cubicBezTo>
                  <a:cubicBezTo>
                    <a:pt x="88" y="13"/>
                    <a:pt x="88" y="13"/>
                    <a:pt x="88" y="13"/>
                  </a:cubicBezTo>
                  <a:close/>
                </a:path>
              </a:pathLst>
            </a:custGeom>
            <a:solidFill>
              <a:srgbClr val="8F7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37"/>
            <p:cNvSpPr/>
            <p:nvPr/>
          </p:nvSpPr>
          <p:spPr bwMode="auto">
            <a:xfrm>
              <a:off x="1921" y="1640"/>
              <a:ext cx="186" cy="43"/>
            </a:xfrm>
            <a:custGeom>
              <a:avLst/>
              <a:gdLst>
                <a:gd name="T0" fmla="*/ 72 w 79"/>
                <a:gd name="T1" fmla="*/ 0 h 18"/>
                <a:gd name="T2" fmla="*/ 0 w 79"/>
                <a:gd name="T3" fmla="*/ 10 h 18"/>
                <a:gd name="T4" fmla="*/ 79 w 79"/>
                <a:gd name="T5" fmla="*/ 13 h 18"/>
                <a:gd name="T6" fmla="*/ 72 w 79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18">
                  <a:moveTo>
                    <a:pt x="72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6" y="16"/>
                    <a:pt x="52" y="18"/>
                    <a:pt x="79" y="13"/>
                  </a:cubicBezTo>
                  <a:cubicBezTo>
                    <a:pt x="72" y="0"/>
                    <a:pt x="72" y="0"/>
                    <a:pt x="72" y="0"/>
                  </a:cubicBezTo>
                  <a:close/>
                </a:path>
              </a:pathLst>
            </a:custGeom>
            <a:solidFill>
              <a:srgbClr val="43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38"/>
            <p:cNvSpPr/>
            <p:nvPr/>
          </p:nvSpPr>
          <p:spPr bwMode="auto">
            <a:xfrm>
              <a:off x="1217" y="1305"/>
              <a:ext cx="909" cy="454"/>
            </a:xfrm>
            <a:custGeom>
              <a:avLst/>
              <a:gdLst>
                <a:gd name="T0" fmla="*/ 377 w 385"/>
                <a:gd name="T1" fmla="*/ 155 h 192"/>
                <a:gd name="T2" fmla="*/ 298 w 385"/>
                <a:gd name="T3" fmla="*/ 152 h 192"/>
                <a:gd name="T4" fmla="*/ 282 w 385"/>
                <a:gd name="T5" fmla="*/ 147 h 192"/>
                <a:gd name="T6" fmla="*/ 273 w 385"/>
                <a:gd name="T7" fmla="*/ 143 h 192"/>
                <a:gd name="T8" fmla="*/ 265 w 385"/>
                <a:gd name="T9" fmla="*/ 138 h 192"/>
                <a:gd name="T10" fmla="*/ 215 w 385"/>
                <a:gd name="T11" fmla="*/ 102 h 192"/>
                <a:gd name="T12" fmla="*/ 166 w 385"/>
                <a:gd name="T13" fmla="*/ 67 h 192"/>
                <a:gd name="T14" fmla="*/ 150 w 385"/>
                <a:gd name="T15" fmla="*/ 55 h 192"/>
                <a:gd name="T16" fmla="*/ 120 w 385"/>
                <a:gd name="T17" fmla="*/ 34 h 192"/>
                <a:gd name="T18" fmla="*/ 51 w 385"/>
                <a:gd name="T19" fmla="*/ 7 h 192"/>
                <a:gd name="T20" fmla="*/ 4 w 385"/>
                <a:gd name="T21" fmla="*/ 0 h 192"/>
                <a:gd name="T22" fmla="*/ 0 w 385"/>
                <a:gd name="T23" fmla="*/ 10 h 192"/>
                <a:gd name="T24" fmla="*/ 90 w 385"/>
                <a:gd name="T25" fmla="*/ 32 h 192"/>
                <a:gd name="T26" fmla="*/ 239 w 385"/>
                <a:gd name="T27" fmla="*/ 151 h 192"/>
                <a:gd name="T28" fmla="*/ 348 w 385"/>
                <a:gd name="T29" fmla="*/ 191 h 192"/>
                <a:gd name="T30" fmla="*/ 349 w 385"/>
                <a:gd name="T31" fmla="*/ 191 h 192"/>
                <a:gd name="T32" fmla="*/ 385 w 385"/>
                <a:gd name="T33" fmla="*/ 186 h 192"/>
                <a:gd name="T34" fmla="*/ 377 w 385"/>
                <a:gd name="T35" fmla="*/ 15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5" h="192">
                  <a:moveTo>
                    <a:pt x="377" y="155"/>
                  </a:moveTo>
                  <a:cubicBezTo>
                    <a:pt x="350" y="160"/>
                    <a:pt x="324" y="158"/>
                    <a:pt x="298" y="152"/>
                  </a:cubicBezTo>
                  <a:cubicBezTo>
                    <a:pt x="293" y="150"/>
                    <a:pt x="287" y="149"/>
                    <a:pt x="282" y="147"/>
                  </a:cubicBezTo>
                  <a:cubicBezTo>
                    <a:pt x="279" y="146"/>
                    <a:pt x="276" y="144"/>
                    <a:pt x="273" y="14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15" y="102"/>
                    <a:pt x="215" y="102"/>
                    <a:pt x="215" y="102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02" y="20"/>
                    <a:pt x="79" y="11"/>
                    <a:pt x="51" y="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6" y="11"/>
                    <a:pt x="66" y="18"/>
                    <a:pt x="90" y="32"/>
                  </a:cubicBezTo>
                  <a:cubicBezTo>
                    <a:pt x="239" y="151"/>
                    <a:pt x="239" y="151"/>
                    <a:pt x="239" y="151"/>
                  </a:cubicBezTo>
                  <a:cubicBezTo>
                    <a:pt x="276" y="178"/>
                    <a:pt x="312" y="192"/>
                    <a:pt x="348" y="191"/>
                  </a:cubicBezTo>
                  <a:cubicBezTo>
                    <a:pt x="349" y="191"/>
                    <a:pt x="349" y="191"/>
                    <a:pt x="349" y="191"/>
                  </a:cubicBezTo>
                  <a:cubicBezTo>
                    <a:pt x="361" y="191"/>
                    <a:pt x="373" y="189"/>
                    <a:pt x="385" y="186"/>
                  </a:cubicBezTo>
                  <a:cubicBezTo>
                    <a:pt x="377" y="155"/>
                    <a:pt x="377" y="155"/>
                    <a:pt x="377" y="155"/>
                  </a:cubicBezTo>
                  <a:close/>
                </a:path>
              </a:pathLst>
            </a:custGeom>
            <a:solidFill>
              <a:srgbClr val="7E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39"/>
            <p:cNvSpPr/>
            <p:nvPr/>
          </p:nvSpPr>
          <p:spPr bwMode="auto">
            <a:xfrm>
              <a:off x="2393" y="1988"/>
              <a:ext cx="340" cy="130"/>
            </a:xfrm>
            <a:custGeom>
              <a:avLst/>
              <a:gdLst>
                <a:gd name="T0" fmla="*/ 0 w 144"/>
                <a:gd name="T1" fmla="*/ 13 h 55"/>
                <a:gd name="T2" fmla="*/ 6 w 144"/>
                <a:gd name="T3" fmla="*/ 32 h 55"/>
                <a:gd name="T4" fmla="*/ 24 w 144"/>
                <a:gd name="T5" fmla="*/ 55 h 55"/>
                <a:gd name="T6" fmla="*/ 35 w 144"/>
                <a:gd name="T7" fmla="*/ 55 h 55"/>
                <a:gd name="T8" fmla="*/ 29 w 144"/>
                <a:gd name="T9" fmla="*/ 29 h 55"/>
                <a:gd name="T10" fmla="*/ 80 w 144"/>
                <a:gd name="T11" fmla="*/ 50 h 55"/>
                <a:gd name="T12" fmla="*/ 144 w 144"/>
                <a:gd name="T13" fmla="*/ 13 h 55"/>
                <a:gd name="T14" fmla="*/ 99 w 144"/>
                <a:gd name="T15" fmla="*/ 0 h 55"/>
                <a:gd name="T16" fmla="*/ 55 w 144"/>
                <a:gd name="T17" fmla="*/ 25 h 55"/>
                <a:gd name="T18" fmla="*/ 37 w 144"/>
                <a:gd name="T19" fmla="*/ 19 h 55"/>
                <a:gd name="T20" fmla="*/ 0 w 144"/>
                <a:gd name="T21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55">
                  <a:moveTo>
                    <a:pt x="0" y="13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44" y="30"/>
                    <a:pt x="61" y="37"/>
                    <a:pt x="80" y="50"/>
                  </a:cubicBezTo>
                  <a:cubicBezTo>
                    <a:pt x="111" y="45"/>
                    <a:pt x="133" y="33"/>
                    <a:pt x="144" y="13"/>
                  </a:cubicBezTo>
                  <a:cubicBezTo>
                    <a:pt x="134" y="5"/>
                    <a:pt x="119" y="1"/>
                    <a:pt x="99" y="0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49" y="22"/>
                    <a:pt x="43" y="20"/>
                    <a:pt x="37" y="19"/>
                  </a:cubicBezTo>
                  <a:cubicBezTo>
                    <a:pt x="25" y="15"/>
                    <a:pt x="12" y="14"/>
                    <a:pt x="0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40"/>
            <p:cNvSpPr/>
            <p:nvPr/>
          </p:nvSpPr>
          <p:spPr bwMode="auto">
            <a:xfrm>
              <a:off x="2374" y="1933"/>
              <a:ext cx="137" cy="100"/>
            </a:xfrm>
            <a:custGeom>
              <a:avLst/>
              <a:gdLst>
                <a:gd name="T0" fmla="*/ 0 w 58"/>
                <a:gd name="T1" fmla="*/ 11 h 42"/>
                <a:gd name="T2" fmla="*/ 8 w 58"/>
                <a:gd name="T3" fmla="*/ 36 h 42"/>
                <a:gd name="T4" fmla="*/ 45 w 58"/>
                <a:gd name="T5" fmla="*/ 42 h 42"/>
                <a:gd name="T6" fmla="*/ 58 w 58"/>
                <a:gd name="T7" fmla="*/ 22 h 42"/>
                <a:gd name="T8" fmla="*/ 36 w 58"/>
                <a:gd name="T9" fmla="*/ 0 h 42"/>
                <a:gd name="T10" fmla="*/ 0 w 58"/>
                <a:gd name="T11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42">
                  <a:moveTo>
                    <a:pt x="0" y="11"/>
                  </a:moveTo>
                  <a:cubicBezTo>
                    <a:pt x="8" y="36"/>
                    <a:pt x="8" y="36"/>
                    <a:pt x="8" y="36"/>
                  </a:cubicBezTo>
                  <a:cubicBezTo>
                    <a:pt x="20" y="37"/>
                    <a:pt x="33" y="38"/>
                    <a:pt x="45" y="4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6" y="7"/>
                    <a:pt x="14" y="10"/>
                    <a:pt x="0" y="11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41"/>
            <p:cNvSpPr/>
            <p:nvPr/>
          </p:nvSpPr>
          <p:spPr bwMode="auto">
            <a:xfrm>
              <a:off x="2459" y="1903"/>
              <a:ext cx="168" cy="144"/>
            </a:xfrm>
            <a:custGeom>
              <a:avLst/>
              <a:gdLst>
                <a:gd name="T0" fmla="*/ 22 w 71"/>
                <a:gd name="T1" fmla="*/ 35 h 61"/>
                <a:gd name="T2" fmla="*/ 9 w 71"/>
                <a:gd name="T3" fmla="*/ 55 h 61"/>
                <a:gd name="T4" fmla="*/ 27 w 71"/>
                <a:gd name="T5" fmla="*/ 61 h 61"/>
                <a:gd name="T6" fmla="*/ 71 w 71"/>
                <a:gd name="T7" fmla="*/ 36 h 61"/>
                <a:gd name="T8" fmla="*/ 13 w 71"/>
                <a:gd name="T9" fmla="*/ 0 h 61"/>
                <a:gd name="T10" fmla="*/ 0 w 71"/>
                <a:gd name="T11" fmla="*/ 13 h 61"/>
                <a:gd name="T12" fmla="*/ 22 w 71"/>
                <a:gd name="T13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61">
                  <a:moveTo>
                    <a:pt x="22" y="35"/>
                  </a:moveTo>
                  <a:cubicBezTo>
                    <a:pt x="9" y="55"/>
                    <a:pt x="9" y="55"/>
                    <a:pt x="9" y="55"/>
                  </a:cubicBezTo>
                  <a:cubicBezTo>
                    <a:pt x="15" y="56"/>
                    <a:pt x="21" y="58"/>
                    <a:pt x="27" y="61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5"/>
                    <a:pt x="5" y="9"/>
                    <a:pt x="0" y="13"/>
                  </a:cubicBezTo>
                  <a:cubicBezTo>
                    <a:pt x="22" y="35"/>
                    <a:pt x="22" y="35"/>
                    <a:pt x="22" y="35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42"/>
            <p:cNvSpPr/>
            <p:nvPr/>
          </p:nvSpPr>
          <p:spPr bwMode="auto">
            <a:xfrm>
              <a:off x="2244" y="2189"/>
              <a:ext cx="331" cy="198"/>
            </a:xfrm>
            <a:custGeom>
              <a:avLst/>
              <a:gdLst>
                <a:gd name="T0" fmla="*/ 70 w 140"/>
                <a:gd name="T1" fmla="*/ 78 h 84"/>
                <a:gd name="T2" fmla="*/ 140 w 140"/>
                <a:gd name="T3" fmla="*/ 84 h 84"/>
                <a:gd name="T4" fmla="*/ 102 w 140"/>
                <a:gd name="T5" fmla="*/ 37 h 84"/>
                <a:gd name="T6" fmla="*/ 79 w 140"/>
                <a:gd name="T7" fmla="*/ 71 h 84"/>
                <a:gd name="T8" fmla="*/ 40 w 140"/>
                <a:gd name="T9" fmla="*/ 22 h 84"/>
                <a:gd name="T10" fmla="*/ 14 w 140"/>
                <a:gd name="T11" fmla="*/ 2 h 84"/>
                <a:gd name="T12" fmla="*/ 0 w 140"/>
                <a:gd name="T13" fmla="*/ 0 h 84"/>
                <a:gd name="T14" fmla="*/ 13 w 140"/>
                <a:gd name="T15" fmla="*/ 65 h 84"/>
                <a:gd name="T16" fmla="*/ 27 w 140"/>
                <a:gd name="T17" fmla="*/ 65 h 84"/>
                <a:gd name="T18" fmla="*/ 27 w 140"/>
                <a:gd name="T19" fmla="*/ 27 h 84"/>
                <a:gd name="T20" fmla="*/ 70 w 140"/>
                <a:gd name="T21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84">
                  <a:moveTo>
                    <a:pt x="70" y="78"/>
                  </a:moveTo>
                  <a:cubicBezTo>
                    <a:pt x="140" y="84"/>
                    <a:pt x="140" y="84"/>
                    <a:pt x="140" y="84"/>
                  </a:cubicBezTo>
                  <a:cubicBezTo>
                    <a:pt x="138" y="63"/>
                    <a:pt x="126" y="47"/>
                    <a:pt x="102" y="37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0" y="2"/>
                    <a:pt x="5" y="1"/>
                    <a:pt x="0" y="0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70" y="78"/>
                    <a:pt x="70" y="78"/>
                    <a:pt x="70" y="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43"/>
            <p:cNvSpPr/>
            <p:nvPr/>
          </p:nvSpPr>
          <p:spPr bwMode="auto">
            <a:xfrm>
              <a:off x="2374" y="2174"/>
              <a:ext cx="111" cy="182"/>
            </a:xfrm>
            <a:custGeom>
              <a:avLst/>
              <a:gdLst>
                <a:gd name="T0" fmla="*/ 0 w 47"/>
                <a:gd name="T1" fmla="*/ 5 h 77"/>
                <a:gd name="T2" fmla="*/ 25 w 47"/>
                <a:gd name="T3" fmla="*/ 50 h 77"/>
                <a:gd name="T4" fmla="*/ 24 w 47"/>
                <a:gd name="T5" fmla="*/ 77 h 77"/>
                <a:gd name="T6" fmla="*/ 47 w 47"/>
                <a:gd name="T7" fmla="*/ 43 h 77"/>
                <a:gd name="T8" fmla="*/ 13 w 47"/>
                <a:gd name="T9" fmla="*/ 0 h 77"/>
                <a:gd name="T10" fmla="*/ 0 w 47"/>
                <a:gd name="T11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77">
                  <a:moveTo>
                    <a:pt x="0" y="5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4" y="4"/>
                    <a:pt x="0" y="5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44"/>
            <p:cNvSpPr/>
            <p:nvPr/>
          </p:nvSpPr>
          <p:spPr bwMode="auto">
            <a:xfrm>
              <a:off x="2278" y="2186"/>
              <a:ext cx="155" cy="170"/>
            </a:xfrm>
            <a:custGeom>
              <a:avLst/>
              <a:gdLst>
                <a:gd name="T0" fmla="*/ 66 w 66"/>
                <a:gd name="T1" fmla="*/ 45 h 72"/>
                <a:gd name="T2" fmla="*/ 41 w 66"/>
                <a:gd name="T3" fmla="*/ 0 h 72"/>
                <a:gd name="T4" fmla="*/ 0 w 66"/>
                <a:gd name="T5" fmla="*/ 3 h 72"/>
                <a:gd name="T6" fmla="*/ 26 w 66"/>
                <a:gd name="T7" fmla="*/ 23 h 72"/>
                <a:gd name="T8" fmla="*/ 65 w 66"/>
                <a:gd name="T9" fmla="*/ 72 h 72"/>
                <a:gd name="T10" fmla="*/ 66 w 66"/>
                <a:gd name="T11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72">
                  <a:moveTo>
                    <a:pt x="66" y="45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27" y="4"/>
                    <a:pt x="14" y="5"/>
                    <a:pt x="0" y="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66" y="45"/>
                    <a:pt x="66" y="45"/>
                    <a:pt x="66" y="45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45"/>
            <p:cNvSpPr/>
            <p:nvPr/>
          </p:nvSpPr>
          <p:spPr bwMode="auto">
            <a:xfrm>
              <a:off x="1500" y="2099"/>
              <a:ext cx="586" cy="224"/>
            </a:xfrm>
            <a:custGeom>
              <a:avLst/>
              <a:gdLst>
                <a:gd name="T0" fmla="*/ 207 w 248"/>
                <a:gd name="T1" fmla="*/ 78 h 95"/>
                <a:gd name="T2" fmla="*/ 246 w 248"/>
                <a:gd name="T3" fmla="*/ 51 h 95"/>
                <a:gd name="T4" fmla="*/ 248 w 248"/>
                <a:gd name="T5" fmla="*/ 45 h 95"/>
                <a:gd name="T6" fmla="*/ 248 w 248"/>
                <a:gd name="T7" fmla="*/ 44 h 95"/>
                <a:gd name="T8" fmla="*/ 248 w 248"/>
                <a:gd name="T9" fmla="*/ 44 h 95"/>
                <a:gd name="T10" fmla="*/ 207 w 248"/>
                <a:gd name="T11" fmla="*/ 10 h 95"/>
                <a:gd name="T12" fmla="*/ 161 w 248"/>
                <a:gd name="T13" fmla="*/ 0 h 95"/>
                <a:gd name="T14" fmla="*/ 182 w 248"/>
                <a:gd name="T15" fmla="*/ 33 h 95"/>
                <a:gd name="T16" fmla="*/ 0 w 248"/>
                <a:gd name="T17" fmla="*/ 78 h 95"/>
                <a:gd name="T18" fmla="*/ 9 w 248"/>
                <a:gd name="T19" fmla="*/ 82 h 95"/>
                <a:gd name="T20" fmla="*/ 108 w 248"/>
                <a:gd name="T21" fmla="*/ 94 h 95"/>
                <a:gd name="T22" fmla="*/ 207 w 248"/>
                <a:gd name="T23" fmla="*/ 7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8" h="95">
                  <a:moveTo>
                    <a:pt x="207" y="78"/>
                  </a:moveTo>
                  <a:cubicBezTo>
                    <a:pt x="229" y="70"/>
                    <a:pt x="242" y="61"/>
                    <a:pt x="246" y="51"/>
                  </a:cubicBezTo>
                  <a:cubicBezTo>
                    <a:pt x="247" y="49"/>
                    <a:pt x="248" y="47"/>
                    <a:pt x="248" y="45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30"/>
                    <a:pt x="234" y="19"/>
                    <a:pt x="207" y="10"/>
                  </a:cubicBezTo>
                  <a:cubicBezTo>
                    <a:pt x="193" y="6"/>
                    <a:pt x="178" y="2"/>
                    <a:pt x="161" y="0"/>
                  </a:cubicBezTo>
                  <a:cubicBezTo>
                    <a:pt x="191" y="8"/>
                    <a:pt x="198" y="19"/>
                    <a:pt x="182" y="33"/>
                  </a:cubicBezTo>
                  <a:cubicBezTo>
                    <a:pt x="141" y="66"/>
                    <a:pt x="80" y="81"/>
                    <a:pt x="0" y="78"/>
                  </a:cubicBezTo>
                  <a:cubicBezTo>
                    <a:pt x="3" y="79"/>
                    <a:pt x="6" y="81"/>
                    <a:pt x="9" y="82"/>
                  </a:cubicBezTo>
                  <a:cubicBezTo>
                    <a:pt x="36" y="91"/>
                    <a:pt x="69" y="95"/>
                    <a:pt x="108" y="94"/>
                  </a:cubicBezTo>
                  <a:cubicBezTo>
                    <a:pt x="147" y="94"/>
                    <a:pt x="179" y="88"/>
                    <a:pt x="207" y="78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46"/>
            <p:cNvSpPr/>
            <p:nvPr/>
          </p:nvSpPr>
          <p:spPr bwMode="auto">
            <a:xfrm>
              <a:off x="1425" y="2205"/>
              <a:ext cx="661" cy="154"/>
            </a:xfrm>
            <a:custGeom>
              <a:avLst/>
              <a:gdLst>
                <a:gd name="T0" fmla="*/ 278 w 280"/>
                <a:gd name="T1" fmla="*/ 6 h 65"/>
                <a:gd name="T2" fmla="*/ 239 w 280"/>
                <a:gd name="T3" fmla="*/ 33 h 65"/>
                <a:gd name="T4" fmla="*/ 140 w 280"/>
                <a:gd name="T5" fmla="*/ 49 h 65"/>
                <a:gd name="T6" fmla="*/ 41 w 280"/>
                <a:gd name="T7" fmla="*/ 37 h 65"/>
                <a:gd name="T8" fmla="*/ 32 w 280"/>
                <a:gd name="T9" fmla="*/ 33 h 65"/>
                <a:gd name="T10" fmla="*/ 2 w 280"/>
                <a:gd name="T11" fmla="*/ 10 h 65"/>
                <a:gd name="T12" fmla="*/ 0 w 280"/>
                <a:gd name="T13" fmla="*/ 4 h 65"/>
                <a:gd name="T14" fmla="*/ 0 w 280"/>
                <a:gd name="T15" fmla="*/ 16 h 65"/>
                <a:gd name="T16" fmla="*/ 0 w 280"/>
                <a:gd name="T17" fmla="*/ 18 h 65"/>
                <a:gd name="T18" fmla="*/ 0 w 280"/>
                <a:gd name="T19" fmla="*/ 20 h 65"/>
                <a:gd name="T20" fmla="*/ 41 w 280"/>
                <a:gd name="T21" fmla="*/ 51 h 65"/>
                <a:gd name="T22" fmla="*/ 140 w 280"/>
                <a:gd name="T23" fmla="*/ 64 h 65"/>
                <a:gd name="T24" fmla="*/ 239 w 280"/>
                <a:gd name="T25" fmla="*/ 48 h 65"/>
                <a:gd name="T26" fmla="*/ 280 w 280"/>
                <a:gd name="T27" fmla="*/ 14 h 65"/>
                <a:gd name="T28" fmla="*/ 280 w 280"/>
                <a:gd name="T29" fmla="*/ 0 h 65"/>
                <a:gd name="T30" fmla="*/ 278 w 280"/>
                <a:gd name="T31" fmla="*/ 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0" h="65">
                  <a:moveTo>
                    <a:pt x="278" y="6"/>
                  </a:moveTo>
                  <a:cubicBezTo>
                    <a:pt x="274" y="16"/>
                    <a:pt x="261" y="25"/>
                    <a:pt x="239" y="33"/>
                  </a:cubicBezTo>
                  <a:cubicBezTo>
                    <a:pt x="211" y="43"/>
                    <a:pt x="179" y="49"/>
                    <a:pt x="140" y="49"/>
                  </a:cubicBezTo>
                  <a:cubicBezTo>
                    <a:pt x="101" y="50"/>
                    <a:pt x="68" y="46"/>
                    <a:pt x="41" y="37"/>
                  </a:cubicBezTo>
                  <a:cubicBezTo>
                    <a:pt x="38" y="36"/>
                    <a:pt x="35" y="34"/>
                    <a:pt x="32" y="33"/>
                  </a:cubicBezTo>
                  <a:cubicBezTo>
                    <a:pt x="15" y="27"/>
                    <a:pt x="5" y="19"/>
                    <a:pt x="2" y="10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32"/>
                    <a:pt x="15" y="43"/>
                    <a:pt x="41" y="51"/>
                  </a:cubicBezTo>
                  <a:cubicBezTo>
                    <a:pt x="68" y="60"/>
                    <a:pt x="101" y="65"/>
                    <a:pt x="140" y="64"/>
                  </a:cubicBezTo>
                  <a:cubicBezTo>
                    <a:pt x="179" y="63"/>
                    <a:pt x="211" y="58"/>
                    <a:pt x="239" y="48"/>
                  </a:cubicBezTo>
                  <a:cubicBezTo>
                    <a:pt x="266" y="38"/>
                    <a:pt x="280" y="27"/>
                    <a:pt x="280" y="14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2"/>
                    <a:pt x="279" y="4"/>
                    <a:pt x="278" y="6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47"/>
            <p:cNvSpPr/>
            <p:nvPr/>
          </p:nvSpPr>
          <p:spPr bwMode="auto">
            <a:xfrm>
              <a:off x="1401" y="603"/>
              <a:ext cx="187" cy="317"/>
            </a:xfrm>
            <a:custGeom>
              <a:avLst/>
              <a:gdLst>
                <a:gd name="T0" fmla="*/ 74 w 79"/>
                <a:gd name="T1" fmla="*/ 58 h 134"/>
                <a:gd name="T2" fmla="*/ 79 w 79"/>
                <a:gd name="T3" fmla="*/ 29 h 134"/>
                <a:gd name="T4" fmla="*/ 45 w 79"/>
                <a:gd name="T5" fmla="*/ 0 h 134"/>
                <a:gd name="T6" fmla="*/ 16 w 79"/>
                <a:gd name="T7" fmla="*/ 22 h 134"/>
                <a:gd name="T8" fmla="*/ 0 w 79"/>
                <a:gd name="T9" fmla="*/ 38 h 134"/>
                <a:gd name="T10" fmla="*/ 17 w 79"/>
                <a:gd name="T11" fmla="*/ 29 h 134"/>
                <a:gd name="T12" fmla="*/ 48 w 79"/>
                <a:gd name="T13" fmla="*/ 7 h 134"/>
                <a:gd name="T14" fmla="*/ 71 w 79"/>
                <a:gd name="T15" fmla="*/ 28 h 134"/>
                <a:gd name="T16" fmla="*/ 59 w 79"/>
                <a:gd name="T17" fmla="*/ 80 h 134"/>
                <a:gd name="T18" fmla="*/ 1 w 79"/>
                <a:gd name="T19" fmla="*/ 75 h 134"/>
                <a:gd name="T20" fmla="*/ 21 w 79"/>
                <a:gd name="T21" fmla="*/ 95 h 134"/>
                <a:gd name="T22" fmla="*/ 38 w 79"/>
                <a:gd name="T23" fmla="*/ 105 h 134"/>
                <a:gd name="T24" fmla="*/ 38 w 79"/>
                <a:gd name="T25" fmla="*/ 116 h 134"/>
                <a:gd name="T26" fmla="*/ 21 w 79"/>
                <a:gd name="T27" fmla="*/ 128 h 134"/>
                <a:gd name="T28" fmla="*/ 38 w 79"/>
                <a:gd name="T29" fmla="*/ 128 h 134"/>
                <a:gd name="T30" fmla="*/ 44 w 79"/>
                <a:gd name="T31" fmla="*/ 134 h 134"/>
                <a:gd name="T32" fmla="*/ 44 w 79"/>
                <a:gd name="T33" fmla="*/ 120 h 134"/>
                <a:gd name="T34" fmla="*/ 43 w 79"/>
                <a:gd name="T35" fmla="*/ 106 h 134"/>
                <a:gd name="T36" fmla="*/ 74 w 79"/>
                <a:gd name="T37" fmla="*/ 5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" h="134">
                  <a:moveTo>
                    <a:pt x="74" y="58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71" y="11"/>
                    <a:pt x="60" y="1"/>
                    <a:pt x="45" y="0"/>
                  </a:cubicBezTo>
                  <a:cubicBezTo>
                    <a:pt x="36" y="9"/>
                    <a:pt x="26" y="16"/>
                    <a:pt x="16" y="22"/>
                  </a:cubicBezTo>
                  <a:cubicBezTo>
                    <a:pt x="9" y="26"/>
                    <a:pt x="4" y="31"/>
                    <a:pt x="0" y="3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29" y="25"/>
                    <a:pt x="39" y="17"/>
                    <a:pt x="48" y="7"/>
                  </a:cubicBezTo>
                  <a:cubicBezTo>
                    <a:pt x="58" y="13"/>
                    <a:pt x="66" y="20"/>
                    <a:pt x="71" y="28"/>
                  </a:cubicBezTo>
                  <a:cubicBezTo>
                    <a:pt x="70" y="48"/>
                    <a:pt x="66" y="66"/>
                    <a:pt x="59" y="80"/>
                  </a:cubicBezTo>
                  <a:cubicBezTo>
                    <a:pt x="49" y="102"/>
                    <a:pt x="30" y="100"/>
                    <a:pt x="1" y="75"/>
                  </a:cubicBezTo>
                  <a:cubicBezTo>
                    <a:pt x="5" y="82"/>
                    <a:pt x="12" y="89"/>
                    <a:pt x="21" y="95"/>
                  </a:cubicBezTo>
                  <a:cubicBezTo>
                    <a:pt x="28" y="100"/>
                    <a:pt x="34" y="103"/>
                    <a:pt x="38" y="105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59" y="98"/>
                    <a:pt x="69" y="82"/>
                    <a:pt x="74" y="58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48"/>
            <p:cNvSpPr>
              <a:spLocks noEditPoints="1"/>
            </p:cNvSpPr>
            <p:nvPr/>
          </p:nvSpPr>
          <p:spPr bwMode="auto">
            <a:xfrm>
              <a:off x="1302" y="518"/>
              <a:ext cx="300" cy="390"/>
            </a:xfrm>
            <a:custGeom>
              <a:avLst/>
              <a:gdLst>
                <a:gd name="T0" fmla="*/ 121 w 127"/>
                <a:gd name="T1" fmla="*/ 65 h 165"/>
                <a:gd name="T2" fmla="*/ 116 w 127"/>
                <a:gd name="T3" fmla="*/ 94 h 165"/>
                <a:gd name="T4" fmla="*/ 85 w 127"/>
                <a:gd name="T5" fmla="*/ 142 h 165"/>
                <a:gd name="T6" fmla="*/ 86 w 127"/>
                <a:gd name="T7" fmla="*/ 156 h 165"/>
                <a:gd name="T8" fmla="*/ 112 w 127"/>
                <a:gd name="T9" fmla="*/ 165 h 165"/>
                <a:gd name="T10" fmla="*/ 127 w 127"/>
                <a:gd name="T11" fmla="*/ 70 h 165"/>
                <a:gd name="T12" fmla="*/ 111 w 127"/>
                <a:gd name="T13" fmla="*/ 20 h 165"/>
                <a:gd name="T14" fmla="*/ 51 w 127"/>
                <a:gd name="T15" fmla="*/ 14 h 165"/>
                <a:gd name="T16" fmla="*/ 28 w 127"/>
                <a:gd name="T17" fmla="*/ 52 h 165"/>
                <a:gd name="T18" fmla="*/ 16 w 127"/>
                <a:gd name="T19" fmla="*/ 89 h 165"/>
                <a:gd name="T20" fmla="*/ 3 w 127"/>
                <a:gd name="T21" fmla="*/ 154 h 165"/>
                <a:gd name="T22" fmla="*/ 0 w 127"/>
                <a:gd name="T23" fmla="*/ 163 h 165"/>
                <a:gd name="T24" fmla="*/ 12 w 127"/>
                <a:gd name="T25" fmla="*/ 160 h 165"/>
                <a:gd name="T26" fmla="*/ 15 w 127"/>
                <a:gd name="T27" fmla="*/ 160 h 165"/>
                <a:gd name="T28" fmla="*/ 32 w 127"/>
                <a:gd name="T29" fmla="*/ 138 h 165"/>
                <a:gd name="T30" fmla="*/ 42 w 127"/>
                <a:gd name="T31" fmla="*/ 147 h 165"/>
                <a:gd name="T32" fmla="*/ 43 w 127"/>
                <a:gd name="T33" fmla="*/ 111 h 165"/>
                <a:gd name="T34" fmla="*/ 38 w 127"/>
                <a:gd name="T35" fmla="*/ 95 h 165"/>
                <a:gd name="T36" fmla="*/ 28 w 127"/>
                <a:gd name="T37" fmla="*/ 82 h 165"/>
                <a:gd name="T38" fmla="*/ 28 w 127"/>
                <a:gd name="T39" fmla="*/ 62 h 165"/>
                <a:gd name="T40" fmla="*/ 42 w 127"/>
                <a:gd name="T41" fmla="*/ 74 h 165"/>
                <a:gd name="T42" fmla="*/ 58 w 127"/>
                <a:gd name="T43" fmla="*/ 58 h 165"/>
                <a:gd name="T44" fmla="*/ 87 w 127"/>
                <a:gd name="T45" fmla="*/ 36 h 165"/>
                <a:gd name="T46" fmla="*/ 121 w 127"/>
                <a:gd name="T47" fmla="*/ 65 h 165"/>
                <a:gd name="T48" fmla="*/ 29 w 127"/>
                <a:gd name="T49" fmla="*/ 58 h 165"/>
                <a:gd name="T50" fmla="*/ 30 w 127"/>
                <a:gd name="T51" fmla="*/ 53 h 165"/>
                <a:gd name="T52" fmla="*/ 30 w 127"/>
                <a:gd name="T53" fmla="*/ 53 h 165"/>
                <a:gd name="T54" fmla="*/ 52 w 127"/>
                <a:gd name="T55" fmla="*/ 15 h 165"/>
                <a:gd name="T56" fmla="*/ 104 w 127"/>
                <a:gd name="T57" fmla="*/ 17 h 165"/>
                <a:gd name="T58" fmla="*/ 42 w 127"/>
                <a:gd name="T59" fmla="*/ 37 h 165"/>
                <a:gd name="T60" fmla="*/ 34 w 127"/>
                <a:gd name="T61" fmla="*/ 57 h 165"/>
                <a:gd name="T62" fmla="*/ 31 w 127"/>
                <a:gd name="T63" fmla="*/ 57 h 165"/>
                <a:gd name="T64" fmla="*/ 29 w 127"/>
                <a:gd name="T65" fmla="*/ 58 h 165"/>
                <a:gd name="T66" fmla="*/ 27 w 127"/>
                <a:gd name="T67" fmla="*/ 84 h 165"/>
                <a:gd name="T68" fmla="*/ 23 w 127"/>
                <a:gd name="T69" fmla="*/ 94 h 165"/>
                <a:gd name="T70" fmla="*/ 10 w 127"/>
                <a:gd name="T71" fmla="*/ 158 h 165"/>
                <a:gd name="T72" fmla="*/ 3 w 127"/>
                <a:gd name="T73" fmla="*/ 159 h 165"/>
                <a:gd name="T74" fmla="*/ 5 w 127"/>
                <a:gd name="T75" fmla="*/ 155 h 165"/>
                <a:gd name="T76" fmla="*/ 5 w 127"/>
                <a:gd name="T77" fmla="*/ 154 h 165"/>
                <a:gd name="T78" fmla="*/ 18 w 127"/>
                <a:gd name="T79" fmla="*/ 89 h 165"/>
                <a:gd name="T80" fmla="*/ 24 w 127"/>
                <a:gd name="T81" fmla="*/ 72 h 165"/>
                <a:gd name="T82" fmla="*/ 27 w 127"/>
                <a:gd name="T83" fmla="*/ 8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7" h="165">
                  <a:moveTo>
                    <a:pt x="121" y="65"/>
                  </a:moveTo>
                  <a:cubicBezTo>
                    <a:pt x="116" y="94"/>
                    <a:pt x="116" y="94"/>
                    <a:pt x="116" y="94"/>
                  </a:cubicBezTo>
                  <a:cubicBezTo>
                    <a:pt x="111" y="118"/>
                    <a:pt x="101" y="134"/>
                    <a:pt x="85" y="142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27" y="47"/>
                    <a:pt x="122" y="30"/>
                    <a:pt x="111" y="20"/>
                  </a:cubicBezTo>
                  <a:cubicBezTo>
                    <a:pt x="90" y="2"/>
                    <a:pt x="70" y="0"/>
                    <a:pt x="51" y="14"/>
                  </a:cubicBezTo>
                  <a:cubicBezTo>
                    <a:pt x="38" y="23"/>
                    <a:pt x="30" y="36"/>
                    <a:pt x="28" y="52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3" y="154"/>
                    <a:pt x="3" y="154"/>
                    <a:pt x="3" y="154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3" y="161"/>
                    <a:pt x="7" y="160"/>
                    <a:pt x="12" y="160"/>
                  </a:cubicBezTo>
                  <a:cubicBezTo>
                    <a:pt x="13" y="160"/>
                    <a:pt x="14" y="160"/>
                    <a:pt x="15" y="160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42" y="147"/>
                    <a:pt x="42" y="147"/>
                    <a:pt x="42" y="147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0" y="106"/>
                    <a:pt x="38" y="101"/>
                    <a:pt x="38" y="95"/>
                  </a:cubicBezTo>
                  <a:cubicBezTo>
                    <a:pt x="33" y="91"/>
                    <a:pt x="30" y="86"/>
                    <a:pt x="28" y="82"/>
                  </a:cubicBezTo>
                  <a:cubicBezTo>
                    <a:pt x="25" y="75"/>
                    <a:pt x="25" y="68"/>
                    <a:pt x="28" y="62"/>
                  </a:cubicBezTo>
                  <a:cubicBezTo>
                    <a:pt x="32" y="55"/>
                    <a:pt x="37" y="59"/>
                    <a:pt x="42" y="74"/>
                  </a:cubicBezTo>
                  <a:cubicBezTo>
                    <a:pt x="46" y="67"/>
                    <a:pt x="51" y="62"/>
                    <a:pt x="58" y="58"/>
                  </a:cubicBezTo>
                  <a:cubicBezTo>
                    <a:pt x="68" y="52"/>
                    <a:pt x="78" y="45"/>
                    <a:pt x="87" y="36"/>
                  </a:cubicBezTo>
                  <a:cubicBezTo>
                    <a:pt x="102" y="37"/>
                    <a:pt x="113" y="47"/>
                    <a:pt x="121" y="65"/>
                  </a:cubicBezTo>
                  <a:close/>
                  <a:moveTo>
                    <a:pt x="29" y="58"/>
                  </a:move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2" y="37"/>
                    <a:pt x="40" y="25"/>
                    <a:pt x="52" y="15"/>
                  </a:cubicBezTo>
                  <a:cubicBezTo>
                    <a:pt x="69" y="3"/>
                    <a:pt x="86" y="4"/>
                    <a:pt x="104" y="17"/>
                  </a:cubicBezTo>
                  <a:cubicBezTo>
                    <a:pt x="74" y="9"/>
                    <a:pt x="53" y="16"/>
                    <a:pt x="42" y="3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3" y="56"/>
                    <a:pt x="32" y="56"/>
                    <a:pt x="31" y="57"/>
                  </a:cubicBezTo>
                  <a:cubicBezTo>
                    <a:pt x="30" y="57"/>
                    <a:pt x="29" y="57"/>
                    <a:pt x="29" y="58"/>
                  </a:cubicBezTo>
                  <a:close/>
                  <a:moveTo>
                    <a:pt x="27" y="84"/>
                  </a:moveTo>
                  <a:cubicBezTo>
                    <a:pt x="23" y="94"/>
                    <a:pt x="23" y="94"/>
                    <a:pt x="23" y="94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8" y="158"/>
                    <a:pt x="5" y="159"/>
                    <a:pt x="3" y="159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5"/>
                    <a:pt x="5" y="155"/>
                    <a:pt x="5" y="15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6"/>
                    <a:pt x="25" y="80"/>
                    <a:pt x="27" y="8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49"/>
            <p:cNvSpPr/>
            <p:nvPr/>
          </p:nvSpPr>
          <p:spPr bwMode="auto">
            <a:xfrm>
              <a:off x="1370" y="525"/>
              <a:ext cx="178" cy="130"/>
            </a:xfrm>
            <a:custGeom>
              <a:avLst/>
              <a:gdLst>
                <a:gd name="T0" fmla="*/ 1 w 75"/>
                <a:gd name="T1" fmla="*/ 50 h 55"/>
                <a:gd name="T2" fmla="*/ 0 w 75"/>
                <a:gd name="T3" fmla="*/ 55 h 55"/>
                <a:gd name="T4" fmla="*/ 2 w 75"/>
                <a:gd name="T5" fmla="*/ 54 h 55"/>
                <a:gd name="T6" fmla="*/ 5 w 75"/>
                <a:gd name="T7" fmla="*/ 54 h 55"/>
                <a:gd name="T8" fmla="*/ 13 w 75"/>
                <a:gd name="T9" fmla="*/ 34 h 55"/>
                <a:gd name="T10" fmla="*/ 75 w 75"/>
                <a:gd name="T11" fmla="*/ 14 h 55"/>
                <a:gd name="T12" fmla="*/ 23 w 75"/>
                <a:gd name="T13" fmla="*/ 12 h 55"/>
                <a:gd name="T14" fmla="*/ 1 w 75"/>
                <a:gd name="T15" fmla="*/ 50 h 55"/>
                <a:gd name="T16" fmla="*/ 1 w 75"/>
                <a:gd name="T17" fmla="*/ 5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55">
                  <a:moveTo>
                    <a:pt x="1" y="5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1" y="54"/>
                    <a:pt x="2" y="54"/>
                  </a:cubicBezTo>
                  <a:cubicBezTo>
                    <a:pt x="3" y="53"/>
                    <a:pt x="4" y="53"/>
                    <a:pt x="5" y="5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24" y="13"/>
                    <a:pt x="45" y="6"/>
                    <a:pt x="75" y="14"/>
                  </a:cubicBezTo>
                  <a:cubicBezTo>
                    <a:pt x="57" y="1"/>
                    <a:pt x="40" y="0"/>
                    <a:pt x="23" y="12"/>
                  </a:cubicBezTo>
                  <a:cubicBezTo>
                    <a:pt x="11" y="22"/>
                    <a:pt x="3" y="34"/>
                    <a:pt x="1" y="50"/>
                  </a:cubicBezTo>
                  <a:cubicBezTo>
                    <a:pt x="1" y="50"/>
                    <a:pt x="1" y="50"/>
                    <a:pt x="1" y="5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50"/>
            <p:cNvSpPr/>
            <p:nvPr/>
          </p:nvSpPr>
          <p:spPr bwMode="auto">
            <a:xfrm>
              <a:off x="1309" y="688"/>
              <a:ext cx="57" cy="206"/>
            </a:xfrm>
            <a:custGeom>
              <a:avLst/>
              <a:gdLst>
                <a:gd name="T0" fmla="*/ 20 w 24"/>
                <a:gd name="T1" fmla="*/ 22 h 87"/>
                <a:gd name="T2" fmla="*/ 24 w 24"/>
                <a:gd name="T3" fmla="*/ 12 h 87"/>
                <a:gd name="T4" fmla="*/ 21 w 24"/>
                <a:gd name="T5" fmla="*/ 0 h 87"/>
                <a:gd name="T6" fmla="*/ 15 w 24"/>
                <a:gd name="T7" fmla="*/ 17 h 87"/>
                <a:gd name="T8" fmla="*/ 2 w 24"/>
                <a:gd name="T9" fmla="*/ 82 h 87"/>
                <a:gd name="T10" fmla="*/ 2 w 24"/>
                <a:gd name="T11" fmla="*/ 83 h 87"/>
                <a:gd name="T12" fmla="*/ 0 w 24"/>
                <a:gd name="T13" fmla="*/ 87 h 87"/>
                <a:gd name="T14" fmla="*/ 7 w 24"/>
                <a:gd name="T15" fmla="*/ 86 h 87"/>
                <a:gd name="T16" fmla="*/ 20 w 24"/>
                <a:gd name="T17" fmla="*/ 2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87">
                  <a:moveTo>
                    <a:pt x="20" y="2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2" y="8"/>
                    <a:pt x="21" y="4"/>
                    <a:pt x="21" y="0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2" y="87"/>
                    <a:pt x="5" y="86"/>
                    <a:pt x="7" y="86"/>
                  </a:cubicBezTo>
                  <a:cubicBezTo>
                    <a:pt x="20" y="22"/>
                    <a:pt x="20" y="22"/>
                    <a:pt x="20" y="22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51"/>
            <p:cNvSpPr>
              <a:spLocks noEditPoints="1"/>
            </p:cNvSpPr>
            <p:nvPr/>
          </p:nvSpPr>
          <p:spPr bwMode="auto">
            <a:xfrm>
              <a:off x="1361" y="620"/>
              <a:ext cx="208" cy="224"/>
            </a:xfrm>
            <a:custGeom>
              <a:avLst/>
              <a:gdLst>
                <a:gd name="T0" fmla="*/ 3 w 88"/>
                <a:gd name="T1" fmla="*/ 19 h 95"/>
                <a:gd name="T2" fmla="*/ 3 w 88"/>
                <a:gd name="T3" fmla="*/ 39 h 95"/>
                <a:gd name="T4" fmla="*/ 13 w 88"/>
                <a:gd name="T5" fmla="*/ 52 h 95"/>
                <a:gd name="T6" fmla="*/ 18 w 88"/>
                <a:gd name="T7" fmla="*/ 68 h 95"/>
                <a:gd name="T8" fmla="*/ 76 w 88"/>
                <a:gd name="T9" fmla="*/ 73 h 95"/>
                <a:gd name="T10" fmla="*/ 88 w 88"/>
                <a:gd name="T11" fmla="*/ 21 h 95"/>
                <a:gd name="T12" fmla="*/ 65 w 88"/>
                <a:gd name="T13" fmla="*/ 0 h 95"/>
                <a:gd name="T14" fmla="*/ 34 w 88"/>
                <a:gd name="T15" fmla="*/ 22 h 95"/>
                <a:gd name="T16" fmla="*/ 17 w 88"/>
                <a:gd name="T17" fmla="*/ 31 h 95"/>
                <a:gd name="T18" fmla="*/ 3 w 88"/>
                <a:gd name="T19" fmla="*/ 19 h 95"/>
                <a:gd name="T20" fmla="*/ 8 w 88"/>
                <a:gd name="T21" fmla="*/ 18 h 95"/>
                <a:gd name="T22" fmla="*/ 10 w 88"/>
                <a:gd name="T23" fmla="*/ 20 h 95"/>
                <a:gd name="T24" fmla="*/ 17 w 88"/>
                <a:gd name="T25" fmla="*/ 46 h 95"/>
                <a:gd name="T26" fmla="*/ 24 w 88"/>
                <a:gd name="T27" fmla="*/ 62 h 95"/>
                <a:gd name="T28" fmla="*/ 54 w 88"/>
                <a:gd name="T29" fmla="*/ 86 h 95"/>
                <a:gd name="T30" fmla="*/ 20 w 88"/>
                <a:gd name="T31" fmla="*/ 67 h 95"/>
                <a:gd name="T32" fmla="*/ 20 w 88"/>
                <a:gd name="T33" fmla="*/ 66 h 95"/>
                <a:gd name="T34" fmla="*/ 15 w 88"/>
                <a:gd name="T35" fmla="*/ 52 h 95"/>
                <a:gd name="T36" fmla="*/ 15 w 88"/>
                <a:gd name="T37" fmla="*/ 51 h 95"/>
                <a:gd name="T38" fmla="*/ 4 w 88"/>
                <a:gd name="T39" fmla="*/ 20 h 95"/>
                <a:gd name="T40" fmla="*/ 7 w 88"/>
                <a:gd name="T41" fmla="*/ 17 h 95"/>
                <a:gd name="T42" fmla="*/ 8 w 88"/>
                <a:gd name="T43" fmla="*/ 1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95">
                  <a:moveTo>
                    <a:pt x="3" y="19"/>
                  </a:moveTo>
                  <a:cubicBezTo>
                    <a:pt x="0" y="25"/>
                    <a:pt x="0" y="32"/>
                    <a:pt x="3" y="39"/>
                  </a:cubicBezTo>
                  <a:cubicBezTo>
                    <a:pt x="5" y="43"/>
                    <a:pt x="8" y="48"/>
                    <a:pt x="13" y="52"/>
                  </a:cubicBezTo>
                  <a:cubicBezTo>
                    <a:pt x="13" y="58"/>
                    <a:pt x="15" y="63"/>
                    <a:pt x="18" y="68"/>
                  </a:cubicBezTo>
                  <a:cubicBezTo>
                    <a:pt x="47" y="93"/>
                    <a:pt x="66" y="95"/>
                    <a:pt x="76" y="73"/>
                  </a:cubicBezTo>
                  <a:cubicBezTo>
                    <a:pt x="83" y="59"/>
                    <a:pt x="87" y="41"/>
                    <a:pt x="88" y="21"/>
                  </a:cubicBezTo>
                  <a:cubicBezTo>
                    <a:pt x="83" y="13"/>
                    <a:pt x="75" y="6"/>
                    <a:pt x="65" y="0"/>
                  </a:cubicBezTo>
                  <a:cubicBezTo>
                    <a:pt x="56" y="10"/>
                    <a:pt x="46" y="18"/>
                    <a:pt x="34" y="2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2" y="16"/>
                    <a:pt x="7" y="12"/>
                    <a:pt x="3" y="19"/>
                  </a:cubicBezTo>
                  <a:close/>
                  <a:moveTo>
                    <a:pt x="8" y="18"/>
                  </a:moveTo>
                  <a:cubicBezTo>
                    <a:pt x="9" y="19"/>
                    <a:pt x="10" y="19"/>
                    <a:pt x="10" y="20"/>
                  </a:cubicBezTo>
                  <a:cubicBezTo>
                    <a:pt x="6" y="27"/>
                    <a:pt x="9" y="36"/>
                    <a:pt x="17" y="46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45" y="85"/>
                    <a:pt x="34" y="79"/>
                    <a:pt x="20" y="67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17" y="62"/>
                    <a:pt x="15" y="57"/>
                    <a:pt x="15" y="52"/>
                  </a:cubicBezTo>
                  <a:cubicBezTo>
                    <a:pt x="15" y="52"/>
                    <a:pt x="15" y="51"/>
                    <a:pt x="15" y="51"/>
                  </a:cubicBezTo>
                  <a:cubicBezTo>
                    <a:pt x="4" y="41"/>
                    <a:pt x="0" y="30"/>
                    <a:pt x="4" y="20"/>
                  </a:cubicBezTo>
                  <a:cubicBezTo>
                    <a:pt x="5" y="18"/>
                    <a:pt x="6" y="18"/>
                    <a:pt x="7" y="17"/>
                  </a:cubicBezTo>
                  <a:cubicBezTo>
                    <a:pt x="7" y="17"/>
                    <a:pt x="8" y="18"/>
                    <a:pt x="8" y="18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52"/>
            <p:cNvSpPr/>
            <p:nvPr/>
          </p:nvSpPr>
          <p:spPr bwMode="auto">
            <a:xfrm>
              <a:off x="1361" y="660"/>
              <a:ext cx="128" cy="163"/>
            </a:xfrm>
            <a:custGeom>
              <a:avLst/>
              <a:gdLst>
                <a:gd name="T0" fmla="*/ 10 w 54"/>
                <a:gd name="T1" fmla="*/ 3 h 69"/>
                <a:gd name="T2" fmla="*/ 8 w 54"/>
                <a:gd name="T3" fmla="*/ 1 h 69"/>
                <a:gd name="T4" fmla="*/ 7 w 54"/>
                <a:gd name="T5" fmla="*/ 0 h 69"/>
                <a:gd name="T6" fmla="*/ 4 w 54"/>
                <a:gd name="T7" fmla="*/ 3 h 69"/>
                <a:gd name="T8" fmla="*/ 15 w 54"/>
                <a:gd name="T9" fmla="*/ 34 h 69"/>
                <a:gd name="T10" fmla="*/ 15 w 54"/>
                <a:gd name="T11" fmla="*/ 35 h 69"/>
                <a:gd name="T12" fmla="*/ 20 w 54"/>
                <a:gd name="T13" fmla="*/ 49 h 69"/>
                <a:gd name="T14" fmla="*/ 20 w 54"/>
                <a:gd name="T15" fmla="*/ 50 h 69"/>
                <a:gd name="T16" fmla="*/ 54 w 54"/>
                <a:gd name="T17" fmla="*/ 69 h 69"/>
                <a:gd name="T18" fmla="*/ 24 w 54"/>
                <a:gd name="T19" fmla="*/ 45 h 69"/>
                <a:gd name="T20" fmla="*/ 17 w 54"/>
                <a:gd name="T21" fmla="*/ 29 h 69"/>
                <a:gd name="T22" fmla="*/ 10 w 54"/>
                <a:gd name="T23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69">
                  <a:moveTo>
                    <a:pt x="10" y="3"/>
                  </a:moveTo>
                  <a:cubicBezTo>
                    <a:pt x="10" y="2"/>
                    <a:pt x="9" y="2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1"/>
                    <a:pt x="5" y="1"/>
                    <a:pt x="4" y="3"/>
                  </a:cubicBezTo>
                  <a:cubicBezTo>
                    <a:pt x="0" y="13"/>
                    <a:pt x="4" y="24"/>
                    <a:pt x="15" y="34"/>
                  </a:cubicBezTo>
                  <a:cubicBezTo>
                    <a:pt x="15" y="34"/>
                    <a:pt x="15" y="35"/>
                    <a:pt x="15" y="35"/>
                  </a:cubicBezTo>
                  <a:cubicBezTo>
                    <a:pt x="15" y="40"/>
                    <a:pt x="17" y="45"/>
                    <a:pt x="20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34" y="62"/>
                    <a:pt x="45" y="68"/>
                    <a:pt x="54" y="69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9" y="19"/>
                    <a:pt x="6" y="10"/>
                    <a:pt x="10" y="3"/>
                  </a:cubicBezTo>
                  <a:close/>
                </a:path>
              </a:pathLst>
            </a:custGeom>
            <a:solidFill>
              <a:srgbClr val="F3D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53"/>
            <p:cNvSpPr>
              <a:spLocks noEditPoints="1"/>
            </p:cNvSpPr>
            <p:nvPr/>
          </p:nvSpPr>
          <p:spPr bwMode="auto">
            <a:xfrm>
              <a:off x="1401" y="780"/>
              <a:ext cx="90" cy="126"/>
            </a:xfrm>
            <a:custGeom>
              <a:avLst/>
              <a:gdLst>
                <a:gd name="T0" fmla="*/ 38 w 38"/>
                <a:gd name="T1" fmla="*/ 30 h 53"/>
                <a:gd name="T2" fmla="*/ 21 w 38"/>
                <a:gd name="T3" fmla="*/ 20 h 53"/>
                <a:gd name="T4" fmla="*/ 1 w 38"/>
                <a:gd name="T5" fmla="*/ 0 h 53"/>
                <a:gd name="T6" fmla="*/ 0 w 38"/>
                <a:gd name="T7" fmla="*/ 36 h 53"/>
                <a:gd name="T8" fmla="*/ 21 w 38"/>
                <a:gd name="T9" fmla="*/ 53 h 53"/>
                <a:gd name="T10" fmla="*/ 38 w 38"/>
                <a:gd name="T11" fmla="*/ 41 h 53"/>
                <a:gd name="T12" fmla="*/ 38 w 38"/>
                <a:gd name="T13" fmla="*/ 30 h 53"/>
                <a:gd name="T14" fmla="*/ 3 w 38"/>
                <a:gd name="T15" fmla="*/ 6 h 53"/>
                <a:gd name="T16" fmla="*/ 8 w 38"/>
                <a:gd name="T17" fmla="*/ 12 h 53"/>
                <a:gd name="T18" fmla="*/ 6 w 38"/>
                <a:gd name="T19" fmla="*/ 38 h 53"/>
                <a:gd name="T20" fmla="*/ 2 w 38"/>
                <a:gd name="T21" fmla="*/ 35 h 53"/>
                <a:gd name="T22" fmla="*/ 3 w 38"/>
                <a:gd name="T23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53">
                  <a:moveTo>
                    <a:pt x="38" y="30"/>
                  </a:moveTo>
                  <a:cubicBezTo>
                    <a:pt x="34" y="28"/>
                    <a:pt x="28" y="25"/>
                    <a:pt x="21" y="20"/>
                  </a:cubicBezTo>
                  <a:cubicBezTo>
                    <a:pt x="12" y="14"/>
                    <a:pt x="5" y="7"/>
                    <a:pt x="1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30"/>
                    <a:pt x="38" y="30"/>
                    <a:pt x="38" y="30"/>
                  </a:cubicBezTo>
                  <a:close/>
                  <a:moveTo>
                    <a:pt x="3" y="6"/>
                  </a:moveTo>
                  <a:cubicBezTo>
                    <a:pt x="4" y="8"/>
                    <a:pt x="6" y="10"/>
                    <a:pt x="8" y="12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6"/>
                    <a:pt x="3" y="6"/>
                    <a:pt x="3" y="6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54"/>
            <p:cNvSpPr/>
            <p:nvPr/>
          </p:nvSpPr>
          <p:spPr bwMode="auto">
            <a:xfrm>
              <a:off x="1406" y="795"/>
              <a:ext cx="14" cy="75"/>
            </a:xfrm>
            <a:custGeom>
              <a:avLst/>
              <a:gdLst>
                <a:gd name="T0" fmla="*/ 6 w 6"/>
                <a:gd name="T1" fmla="*/ 6 h 32"/>
                <a:gd name="T2" fmla="*/ 1 w 6"/>
                <a:gd name="T3" fmla="*/ 0 h 32"/>
                <a:gd name="T4" fmla="*/ 0 w 6"/>
                <a:gd name="T5" fmla="*/ 29 h 32"/>
                <a:gd name="T6" fmla="*/ 4 w 6"/>
                <a:gd name="T7" fmla="*/ 32 h 32"/>
                <a:gd name="T8" fmla="*/ 6 w 6"/>
                <a:gd name="T9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2">
                  <a:moveTo>
                    <a:pt x="6" y="6"/>
                  </a:moveTo>
                  <a:cubicBezTo>
                    <a:pt x="4" y="4"/>
                    <a:pt x="2" y="2"/>
                    <a:pt x="1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6" y="6"/>
                    <a:pt x="6" y="6"/>
                    <a:pt x="6" y="6"/>
                  </a:cubicBezTo>
                  <a:close/>
                </a:path>
              </a:pathLst>
            </a:custGeom>
            <a:solidFill>
              <a:srgbClr val="F3D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55"/>
            <p:cNvSpPr/>
            <p:nvPr/>
          </p:nvSpPr>
          <p:spPr bwMode="auto">
            <a:xfrm>
              <a:off x="1337" y="844"/>
              <a:ext cx="114" cy="83"/>
            </a:xfrm>
            <a:custGeom>
              <a:avLst/>
              <a:gdLst>
                <a:gd name="T0" fmla="*/ 64 w 114"/>
                <a:gd name="T1" fmla="*/ 22 h 83"/>
                <a:gd name="T2" fmla="*/ 40 w 114"/>
                <a:gd name="T3" fmla="*/ 0 h 83"/>
                <a:gd name="T4" fmla="*/ 0 w 114"/>
                <a:gd name="T5" fmla="*/ 52 h 83"/>
                <a:gd name="T6" fmla="*/ 52 w 114"/>
                <a:gd name="T7" fmla="*/ 83 h 83"/>
                <a:gd name="T8" fmla="*/ 114 w 114"/>
                <a:gd name="T9" fmla="*/ 62 h 83"/>
                <a:gd name="T10" fmla="*/ 64 w 114"/>
                <a:gd name="T11" fmla="*/ 22 h 83"/>
                <a:gd name="T12" fmla="*/ 64 w 114"/>
                <a:gd name="T13" fmla="*/ 2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83">
                  <a:moveTo>
                    <a:pt x="64" y="22"/>
                  </a:moveTo>
                  <a:lnTo>
                    <a:pt x="40" y="0"/>
                  </a:lnTo>
                  <a:lnTo>
                    <a:pt x="0" y="52"/>
                  </a:lnTo>
                  <a:lnTo>
                    <a:pt x="52" y="83"/>
                  </a:lnTo>
                  <a:lnTo>
                    <a:pt x="114" y="62"/>
                  </a:lnTo>
                  <a:lnTo>
                    <a:pt x="64" y="22"/>
                  </a:lnTo>
                  <a:lnTo>
                    <a:pt x="64" y="22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56"/>
            <p:cNvSpPr/>
            <p:nvPr/>
          </p:nvSpPr>
          <p:spPr bwMode="auto">
            <a:xfrm>
              <a:off x="1330" y="887"/>
              <a:ext cx="274" cy="90"/>
            </a:xfrm>
            <a:custGeom>
              <a:avLst/>
              <a:gdLst>
                <a:gd name="T0" fmla="*/ 0 w 116"/>
                <a:gd name="T1" fmla="*/ 4 h 38"/>
                <a:gd name="T2" fmla="*/ 22 w 116"/>
                <a:gd name="T3" fmla="*/ 26 h 38"/>
                <a:gd name="T4" fmla="*/ 54 w 116"/>
                <a:gd name="T5" fmla="*/ 15 h 38"/>
                <a:gd name="T6" fmla="*/ 90 w 116"/>
                <a:gd name="T7" fmla="*/ 38 h 38"/>
                <a:gd name="T8" fmla="*/ 98 w 116"/>
                <a:gd name="T9" fmla="*/ 25 h 38"/>
                <a:gd name="T10" fmla="*/ 112 w 116"/>
                <a:gd name="T11" fmla="*/ 35 h 38"/>
                <a:gd name="T12" fmla="*/ 116 w 116"/>
                <a:gd name="T13" fmla="*/ 28 h 38"/>
                <a:gd name="T14" fmla="*/ 107 w 116"/>
                <a:gd name="T15" fmla="*/ 19 h 38"/>
                <a:gd name="T16" fmla="*/ 110 w 116"/>
                <a:gd name="T17" fmla="*/ 27 h 38"/>
                <a:gd name="T18" fmla="*/ 74 w 116"/>
                <a:gd name="T19" fmla="*/ 0 h 38"/>
                <a:gd name="T20" fmla="*/ 88 w 116"/>
                <a:gd name="T21" fmla="*/ 18 h 38"/>
                <a:gd name="T22" fmla="*/ 91 w 116"/>
                <a:gd name="T23" fmla="*/ 33 h 38"/>
                <a:gd name="T24" fmla="*/ 74 w 116"/>
                <a:gd name="T25" fmla="*/ 14 h 38"/>
                <a:gd name="T26" fmla="*/ 68 w 116"/>
                <a:gd name="T27" fmla="*/ 8 h 38"/>
                <a:gd name="T28" fmla="*/ 51 w 116"/>
                <a:gd name="T29" fmla="*/ 8 h 38"/>
                <a:gd name="T30" fmla="*/ 25 w 116"/>
                <a:gd name="T31" fmla="*/ 17 h 38"/>
                <a:gd name="T32" fmla="*/ 3 w 116"/>
                <a:gd name="T33" fmla="*/ 4 h 38"/>
                <a:gd name="T34" fmla="*/ 0 w 116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38">
                  <a:moveTo>
                    <a:pt x="0" y="4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12" y="35"/>
                    <a:pt x="112" y="35"/>
                    <a:pt x="112" y="35"/>
                  </a:cubicBezTo>
                  <a:cubicBezTo>
                    <a:pt x="116" y="28"/>
                    <a:pt x="116" y="28"/>
                    <a:pt x="116" y="28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0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57"/>
            <p:cNvSpPr>
              <a:spLocks noEditPoints="1"/>
            </p:cNvSpPr>
            <p:nvPr/>
          </p:nvSpPr>
          <p:spPr bwMode="auto">
            <a:xfrm>
              <a:off x="1188" y="896"/>
              <a:ext cx="723" cy="444"/>
            </a:xfrm>
            <a:custGeom>
              <a:avLst/>
              <a:gdLst>
                <a:gd name="T0" fmla="*/ 82 w 306"/>
                <a:gd name="T1" fmla="*/ 22 h 188"/>
                <a:gd name="T2" fmla="*/ 60 w 306"/>
                <a:gd name="T3" fmla="*/ 0 h 188"/>
                <a:gd name="T4" fmla="*/ 48 w 306"/>
                <a:gd name="T5" fmla="*/ 3 h 188"/>
                <a:gd name="T6" fmla="*/ 26 w 306"/>
                <a:gd name="T7" fmla="*/ 30 h 188"/>
                <a:gd name="T8" fmla="*/ 5 w 306"/>
                <a:gd name="T9" fmla="*/ 105 h 188"/>
                <a:gd name="T10" fmla="*/ 0 w 306"/>
                <a:gd name="T11" fmla="*/ 135 h 188"/>
                <a:gd name="T12" fmla="*/ 59 w 306"/>
                <a:gd name="T13" fmla="*/ 152 h 188"/>
                <a:gd name="T14" fmla="*/ 79 w 306"/>
                <a:gd name="T15" fmla="*/ 136 h 188"/>
                <a:gd name="T16" fmla="*/ 89 w 306"/>
                <a:gd name="T17" fmla="*/ 131 h 188"/>
                <a:gd name="T18" fmla="*/ 61 w 306"/>
                <a:gd name="T19" fmla="*/ 109 h 188"/>
                <a:gd name="T20" fmla="*/ 43 w 306"/>
                <a:gd name="T21" fmla="*/ 105 h 188"/>
                <a:gd name="T22" fmla="*/ 87 w 306"/>
                <a:gd name="T23" fmla="*/ 53 h 188"/>
                <a:gd name="T24" fmla="*/ 70 w 306"/>
                <a:gd name="T25" fmla="*/ 97 h 188"/>
                <a:gd name="T26" fmla="*/ 89 w 306"/>
                <a:gd name="T27" fmla="*/ 131 h 188"/>
                <a:gd name="T28" fmla="*/ 89 w 306"/>
                <a:gd name="T29" fmla="*/ 143 h 188"/>
                <a:gd name="T30" fmla="*/ 147 w 306"/>
                <a:gd name="T31" fmla="*/ 188 h 188"/>
                <a:gd name="T32" fmla="*/ 186 w 306"/>
                <a:gd name="T33" fmla="*/ 178 h 188"/>
                <a:gd name="T34" fmla="*/ 186 w 306"/>
                <a:gd name="T35" fmla="*/ 119 h 188"/>
                <a:gd name="T36" fmla="*/ 177 w 306"/>
                <a:gd name="T37" fmla="*/ 66 h 188"/>
                <a:gd name="T38" fmla="*/ 177 w 306"/>
                <a:gd name="T39" fmla="*/ 36 h 188"/>
                <a:gd name="T40" fmla="*/ 183 w 306"/>
                <a:gd name="T41" fmla="*/ 59 h 188"/>
                <a:gd name="T42" fmla="*/ 207 w 306"/>
                <a:gd name="T43" fmla="*/ 97 h 188"/>
                <a:gd name="T44" fmla="*/ 256 w 306"/>
                <a:gd name="T45" fmla="*/ 115 h 188"/>
                <a:gd name="T46" fmla="*/ 292 w 306"/>
                <a:gd name="T47" fmla="*/ 146 h 188"/>
                <a:gd name="T48" fmla="*/ 306 w 306"/>
                <a:gd name="T49" fmla="*/ 129 h 188"/>
                <a:gd name="T50" fmla="*/ 239 w 306"/>
                <a:gd name="T51" fmla="*/ 85 h 188"/>
                <a:gd name="T52" fmla="*/ 176 w 306"/>
                <a:gd name="T53" fmla="*/ 24 h 188"/>
                <a:gd name="T54" fmla="*/ 172 w 306"/>
                <a:gd name="T55" fmla="*/ 31 h 188"/>
                <a:gd name="T56" fmla="*/ 158 w 306"/>
                <a:gd name="T57" fmla="*/ 21 h 188"/>
                <a:gd name="T58" fmla="*/ 150 w 306"/>
                <a:gd name="T59" fmla="*/ 34 h 188"/>
                <a:gd name="T60" fmla="*/ 114 w 306"/>
                <a:gd name="T61" fmla="*/ 11 h 188"/>
                <a:gd name="T62" fmla="*/ 82 w 306"/>
                <a:gd name="T63" fmla="*/ 22 h 188"/>
                <a:gd name="T64" fmla="*/ 41 w 306"/>
                <a:gd name="T65" fmla="*/ 21 h 188"/>
                <a:gd name="T66" fmla="*/ 63 w 306"/>
                <a:gd name="T67" fmla="*/ 21 h 188"/>
                <a:gd name="T68" fmla="*/ 7 w 306"/>
                <a:gd name="T69" fmla="*/ 132 h 188"/>
                <a:gd name="T70" fmla="*/ 41 w 306"/>
                <a:gd name="T71" fmla="*/ 2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6" h="188">
                  <a:moveTo>
                    <a:pt x="82" y="2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5" y="0"/>
                    <a:pt x="51" y="1"/>
                    <a:pt x="48" y="3"/>
                  </a:cubicBezTo>
                  <a:cubicBezTo>
                    <a:pt x="37" y="7"/>
                    <a:pt x="30" y="16"/>
                    <a:pt x="26" y="30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20" y="150"/>
                    <a:pt x="40" y="155"/>
                    <a:pt x="59" y="152"/>
                  </a:cubicBezTo>
                  <a:cubicBezTo>
                    <a:pt x="63" y="146"/>
                    <a:pt x="69" y="140"/>
                    <a:pt x="79" y="136"/>
                  </a:cubicBezTo>
                  <a:cubicBezTo>
                    <a:pt x="82" y="134"/>
                    <a:pt x="86" y="133"/>
                    <a:pt x="89" y="131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43" y="105"/>
                    <a:pt x="43" y="105"/>
                    <a:pt x="43" y="105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89" y="131"/>
                    <a:pt x="89" y="131"/>
                    <a:pt x="89" y="131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147" y="188"/>
                    <a:pt x="147" y="188"/>
                    <a:pt x="147" y="188"/>
                  </a:cubicBezTo>
                  <a:cubicBezTo>
                    <a:pt x="186" y="178"/>
                    <a:pt x="186" y="178"/>
                    <a:pt x="186" y="178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95" y="103"/>
                    <a:pt x="192" y="85"/>
                    <a:pt x="177" y="66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96" y="71"/>
                    <a:pt x="204" y="84"/>
                    <a:pt x="207" y="97"/>
                  </a:cubicBezTo>
                  <a:cubicBezTo>
                    <a:pt x="256" y="115"/>
                    <a:pt x="256" y="115"/>
                    <a:pt x="256" y="115"/>
                  </a:cubicBezTo>
                  <a:cubicBezTo>
                    <a:pt x="292" y="146"/>
                    <a:pt x="292" y="146"/>
                    <a:pt x="292" y="146"/>
                  </a:cubicBezTo>
                  <a:cubicBezTo>
                    <a:pt x="296" y="141"/>
                    <a:pt x="300" y="135"/>
                    <a:pt x="306" y="129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82" y="22"/>
                    <a:pt x="82" y="22"/>
                    <a:pt x="82" y="22"/>
                  </a:cubicBezTo>
                  <a:close/>
                  <a:moveTo>
                    <a:pt x="41" y="21"/>
                  </a:moveTo>
                  <a:cubicBezTo>
                    <a:pt x="52" y="2"/>
                    <a:pt x="60" y="2"/>
                    <a:pt x="63" y="21"/>
                  </a:cubicBezTo>
                  <a:cubicBezTo>
                    <a:pt x="43" y="40"/>
                    <a:pt x="24" y="77"/>
                    <a:pt x="7" y="132"/>
                  </a:cubicBezTo>
                  <a:cubicBezTo>
                    <a:pt x="12" y="93"/>
                    <a:pt x="23" y="56"/>
                    <a:pt x="41" y="2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58"/>
            <p:cNvSpPr/>
            <p:nvPr/>
          </p:nvSpPr>
          <p:spPr bwMode="auto">
            <a:xfrm>
              <a:off x="1205" y="901"/>
              <a:ext cx="132" cy="307"/>
            </a:xfrm>
            <a:custGeom>
              <a:avLst/>
              <a:gdLst>
                <a:gd name="T0" fmla="*/ 56 w 56"/>
                <a:gd name="T1" fmla="*/ 19 h 130"/>
                <a:gd name="T2" fmla="*/ 34 w 56"/>
                <a:gd name="T3" fmla="*/ 19 h 130"/>
                <a:gd name="T4" fmla="*/ 0 w 56"/>
                <a:gd name="T5" fmla="*/ 130 h 130"/>
                <a:gd name="T6" fmla="*/ 56 w 56"/>
                <a:gd name="T7" fmla="*/ 1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30">
                  <a:moveTo>
                    <a:pt x="56" y="19"/>
                  </a:moveTo>
                  <a:cubicBezTo>
                    <a:pt x="53" y="0"/>
                    <a:pt x="45" y="0"/>
                    <a:pt x="34" y="19"/>
                  </a:cubicBezTo>
                  <a:cubicBezTo>
                    <a:pt x="16" y="54"/>
                    <a:pt x="5" y="91"/>
                    <a:pt x="0" y="130"/>
                  </a:cubicBezTo>
                  <a:cubicBezTo>
                    <a:pt x="17" y="75"/>
                    <a:pt x="36" y="38"/>
                    <a:pt x="56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59"/>
            <p:cNvSpPr/>
            <p:nvPr/>
          </p:nvSpPr>
          <p:spPr bwMode="auto">
            <a:xfrm>
              <a:off x="1505" y="887"/>
              <a:ext cx="40" cy="78"/>
            </a:xfrm>
            <a:custGeom>
              <a:avLst/>
              <a:gdLst>
                <a:gd name="T0" fmla="*/ 0 w 40"/>
                <a:gd name="T1" fmla="*/ 0 h 78"/>
                <a:gd name="T2" fmla="*/ 0 w 40"/>
                <a:gd name="T3" fmla="*/ 33 h 78"/>
                <a:gd name="T4" fmla="*/ 40 w 40"/>
                <a:gd name="T5" fmla="*/ 78 h 78"/>
                <a:gd name="T6" fmla="*/ 33 w 40"/>
                <a:gd name="T7" fmla="*/ 42 h 78"/>
                <a:gd name="T8" fmla="*/ 0 w 40"/>
                <a:gd name="T9" fmla="*/ 0 h 78"/>
                <a:gd name="T10" fmla="*/ 0 w 40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78">
                  <a:moveTo>
                    <a:pt x="0" y="0"/>
                  </a:moveTo>
                  <a:lnTo>
                    <a:pt x="0" y="33"/>
                  </a:lnTo>
                  <a:lnTo>
                    <a:pt x="40" y="78"/>
                  </a:lnTo>
                  <a:lnTo>
                    <a:pt x="33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60"/>
            <p:cNvSpPr/>
            <p:nvPr/>
          </p:nvSpPr>
          <p:spPr bwMode="auto">
            <a:xfrm>
              <a:off x="1290" y="1021"/>
              <a:ext cx="109" cy="185"/>
            </a:xfrm>
            <a:custGeom>
              <a:avLst/>
              <a:gdLst>
                <a:gd name="T0" fmla="*/ 43 w 109"/>
                <a:gd name="T1" fmla="*/ 133 h 185"/>
                <a:gd name="T2" fmla="*/ 109 w 109"/>
                <a:gd name="T3" fmla="*/ 185 h 185"/>
                <a:gd name="T4" fmla="*/ 64 w 109"/>
                <a:gd name="T5" fmla="*/ 104 h 185"/>
                <a:gd name="T6" fmla="*/ 104 w 109"/>
                <a:gd name="T7" fmla="*/ 0 h 185"/>
                <a:gd name="T8" fmla="*/ 0 w 109"/>
                <a:gd name="T9" fmla="*/ 123 h 185"/>
                <a:gd name="T10" fmla="*/ 43 w 109"/>
                <a:gd name="T11" fmla="*/ 133 h 185"/>
                <a:gd name="T12" fmla="*/ 43 w 109"/>
                <a:gd name="T13" fmla="*/ 13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185">
                  <a:moveTo>
                    <a:pt x="43" y="133"/>
                  </a:moveTo>
                  <a:lnTo>
                    <a:pt x="109" y="185"/>
                  </a:lnTo>
                  <a:lnTo>
                    <a:pt x="64" y="104"/>
                  </a:lnTo>
                  <a:lnTo>
                    <a:pt x="104" y="0"/>
                  </a:lnTo>
                  <a:lnTo>
                    <a:pt x="0" y="123"/>
                  </a:lnTo>
                  <a:lnTo>
                    <a:pt x="43" y="133"/>
                  </a:lnTo>
                  <a:lnTo>
                    <a:pt x="43" y="13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61"/>
            <p:cNvSpPr/>
            <p:nvPr/>
          </p:nvSpPr>
          <p:spPr bwMode="auto">
            <a:xfrm>
              <a:off x="1375" y="1206"/>
              <a:ext cx="24" cy="28"/>
            </a:xfrm>
            <a:custGeom>
              <a:avLst/>
              <a:gdLst>
                <a:gd name="T0" fmla="*/ 10 w 10"/>
                <a:gd name="T1" fmla="*/ 0 h 12"/>
                <a:gd name="T2" fmla="*/ 0 w 10"/>
                <a:gd name="T3" fmla="*/ 5 h 12"/>
                <a:gd name="T4" fmla="*/ 10 w 10"/>
                <a:gd name="T5" fmla="*/ 12 h 12"/>
                <a:gd name="T6" fmla="*/ 10 w 10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2">
                  <a:moveTo>
                    <a:pt x="10" y="0"/>
                  </a:moveTo>
                  <a:cubicBezTo>
                    <a:pt x="7" y="2"/>
                    <a:pt x="3" y="3"/>
                    <a:pt x="0" y="5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0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62"/>
            <p:cNvSpPr/>
            <p:nvPr/>
          </p:nvSpPr>
          <p:spPr bwMode="auto">
            <a:xfrm>
              <a:off x="1328" y="1218"/>
              <a:ext cx="243" cy="200"/>
            </a:xfrm>
            <a:custGeom>
              <a:avLst/>
              <a:gdLst>
                <a:gd name="T0" fmla="*/ 30 w 103"/>
                <a:gd name="T1" fmla="*/ 7 h 85"/>
                <a:gd name="T2" fmla="*/ 20 w 103"/>
                <a:gd name="T3" fmla="*/ 0 h 85"/>
                <a:gd name="T4" fmla="*/ 0 w 103"/>
                <a:gd name="T5" fmla="*/ 16 h 85"/>
                <a:gd name="T6" fmla="*/ 65 w 103"/>
                <a:gd name="T7" fmla="*/ 51 h 85"/>
                <a:gd name="T8" fmla="*/ 103 w 103"/>
                <a:gd name="T9" fmla="*/ 85 h 85"/>
                <a:gd name="T10" fmla="*/ 96 w 103"/>
                <a:gd name="T11" fmla="*/ 62 h 85"/>
                <a:gd name="T12" fmla="*/ 88 w 103"/>
                <a:gd name="T13" fmla="*/ 52 h 85"/>
                <a:gd name="T14" fmla="*/ 30 w 103"/>
                <a:gd name="T1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85">
                  <a:moveTo>
                    <a:pt x="30" y="7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0" y="4"/>
                    <a:pt x="4" y="10"/>
                    <a:pt x="0" y="16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83" y="62"/>
                    <a:pt x="96" y="73"/>
                    <a:pt x="103" y="85"/>
                  </a:cubicBezTo>
                  <a:cubicBezTo>
                    <a:pt x="102" y="77"/>
                    <a:pt x="100" y="70"/>
                    <a:pt x="96" y="62"/>
                  </a:cubicBezTo>
                  <a:cubicBezTo>
                    <a:pt x="94" y="59"/>
                    <a:pt x="91" y="55"/>
                    <a:pt x="88" y="52"/>
                  </a:cubicBezTo>
                  <a:cubicBezTo>
                    <a:pt x="30" y="7"/>
                    <a:pt x="30" y="7"/>
                    <a:pt x="30" y="7"/>
                  </a:cubicBezTo>
                  <a:close/>
                </a:path>
              </a:pathLst>
            </a:custGeom>
            <a:solidFill>
              <a:srgbClr val="DCA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63"/>
            <p:cNvSpPr/>
            <p:nvPr/>
          </p:nvSpPr>
          <p:spPr bwMode="auto">
            <a:xfrm>
              <a:off x="1505" y="887"/>
              <a:ext cx="85" cy="64"/>
            </a:xfrm>
            <a:custGeom>
              <a:avLst/>
              <a:gdLst>
                <a:gd name="T0" fmla="*/ 85 w 85"/>
                <a:gd name="T1" fmla="*/ 64 h 64"/>
                <a:gd name="T2" fmla="*/ 78 w 85"/>
                <a:gd name="T3" fmla="*/ 45 h 64"/>
                <a:gd name="T4" fmla="*/ 71 w 85"/>
                <a:gd name="T5" fmla="*/ 26 h 64"/>
                <a:gd name="T6" fmla="*/ 61 w 85"/>
                <a:gd name="T7" fmla="*/ 21 h 64"/>
                <a:gd name="T8" fmla="*/ 0 w 85"/>
                <a:gd name="T9" fmla="*/ 0 h 64"/>
                <a:gd name="T10" fmla="*/ 85 w 85"/>
                <a:gd name="T11" fmla="*/ 64 h 64"/>
                <a:gd name="T12" fmla="*/ 85 w 85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64">
                  <a:moveTo>
                    <a:pt x="85" y="64"/>
                  </a:moveTo>
                  <a:lnTo>
                    <a:pt x="78" y="45"/>
                  </a:lnTo>
                  <a:lnTo>
                    <a:pt x="71" y="26"/>
                  </a:lnTo>
                  <a:lnTo>
                    <a:pt x="61" y="21"/>
                  </a:lnTo>
                  <a:lnTo>
                    <a:pt x="0" y="0"/>
                  </a:lnTo>
                  <a:lnTo>
                    <a:pt x="85" y="64"/>
                  </a:lnTo>
                  <a:lnTo>
                    <a:pt x="85" y="64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64"/>
            <p:cNvSpPr/>
            <p:nvPr/>
          </p:nvSpPr>
          <p:spPr bwMode="auto">
            <a:xfrm>
              <a:off x="1536" y="981"/>
              <a:ext cx="342" cy="385"/>
            </a:xfrm>
            <a:custGeom>
              <a:avLst/>
              <a:gdLst>
                <a:gd name="T0" fmla="*/ 60 w 145"/>
                <a:gd name="T1" fmla="*/ 61 h 163"/>
                <a:gd name="T2" fmla="*/ 36 w 145"/>
                <a:gd name="T3" fmla="*/ 23 h 163"/>
                <a:gd name="T4" fmla="*/ 30 w 145"/>
                <a:gd name="T5" fmla="*/ 0 h 163"/>
                <a:gd name="T6" fmla="*/ 30 w 145"/>
                <a:gd name="T7" fmla="*/ 30 h 163"/>
                <a:gd name="T8" fmla="*/ 39 w 145"/>
                <a:gd name="T9" fmla="*/ 83 h 163"/>
                <a:gd name="T10" fmla="*/ 39 w 145"/>
                <a:gd name="T11" fmla="*/ 142 h 163"/>
                <a:gd name="T12" fmla="*/ 0 w 145"/>
                <a:gd name="T13" fmla="*/ 152 h 163"/>
                <a:gd name="T14" fmla="*/ 8 w 145"/>
                <a:gd name="T15" fmla="*/ 162 h 163"/>
                <a:gd name="T16" fmla="*/ 71 w 145"/>
                <a:gd name="T17" fmla="*/ 159 h 163"/>
                <a:gd name="T18" fmla="*/ 59 w 145"/>
                <a:gd name="T19" fmla="*/ 85 h 163"/>
                <a:gd name="T20" fmla="*/ 99 w 145"/>
                <a:gd name="T21" fmla="*/ 94 h 163"/>
                <a:gd name="T22" fmla="*/ 138 w 145"/>
                <a:gd name="T23" fmla="*/ 123 h 163"/>
                <a:gd name="T24" fmla="*/ 141 w 145"/>
                <a:gd name="T25" fmla="*/ 118 h 163"/>
                <a:gd name="T26" fmla="*/ 145 w 145"/>
                <a:gd name="T27" fmla="*/ 110 h 163"/>
                <a:gd name="T28" fmla="*/ 109 w 145"/>
                <a:gd name="T29" fmla="*/ 79 h 163"/>
                <a:gd name="T30" fmla="*/ 60 w 145"/>
                <a:gd name="T31" fmla="*/ 6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163">
                  <a:moveTo>
                    <a:pt x="60" y="61"/>
                  </a:moveTo>
                  <a:cubicBezTo>
                    <a:pt x="57" y="48"/>
                    <a:pt x="49" y="35"/>
                    <a:pt x="36" y="2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45" y="49"/>
                    <a:pt x="48" y="67"/>
                    <a:pt x="39" y="83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3" y="155"/>
                    <a:pt x="6" y="159"/>
                    <a:pt x="8" y="162"/>
                  </a:cubicBezTo>
                  <a:cubicBezTo>
                    <a:pt x="31" y="163"/>
                    <a:pt x="52" y="162"/>
                    <a:pt x="71" y="159"/>
                  </a:cubicBezTo>
                  <a:cubicBezTo>
                    <a:pt x="62" y="135"/>
                    <a:pt x="58" y="110"/>
                    <a:pt x="59" y="85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138" y="123"/>
                    <a:pt x="138" y="123"/>
                    <a:pt x="138" y="123"/>
                  </a:cubicBezTo>
                  <a:cubicBezTo>
                    <a:pt x="139" y="121"/>
                    <a:pt x="140" y="120"/>
                    <a:pt x="141" y="118"/>
                  </a:cubicBezTo>
                  <a:cubicBezTo>
                    <a:pt x="142" y="115"/>
                    <a:pt x="143" y="113"/>
                    <a:pt x="145" y="110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60" y="61"/>
                    <a:pt x="60" y="61"/>
                    <a:pt x="60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65"/>
            <p:cNvSpPr/>
            <p:nvPr/>
          </p:nvSpPr>
          <p:spPr bwMode="auto">
            <a:xfrm>
              <a:off x="1555" y="1357"/>
              <a:ext cx="203" cy="106"/>
            </a:xfrm>
            <a:custGeom>
              <a:avLst/>
              <a:gdLst>
                <a:gd name="T0" fmla="*/ 0 w 86"/>
                <a:gd name="T1" fmla="*/ 3 h 45"/>
                <a:gd name="T2" fmla="*/ 7 w 86"/>
                <a:gd name="T3" fmla="*/ 26 h 45"/>
                <a:gd name="T4" fmla="*/ 7 w 86"/>
                <a:gd name="T5" fmla="*/ 33 h 45"/>
                <a:gd name="T6" fmla="*/ 23 w 86"/>
                <a:gd name="T7" fmla="*/ 45 h 45"/>
                <a:gd name="T8" fmla="*/ 86 w 86"/>
                <a:gd name="T9" fmla="*/ 24 h 45"/>
                <a:gd name="T10" fmla="*/ 63 w 86"/>
                <a:gd name="T11" fmla="*/ 0 h 45"/>
                <a:gd name="T12" fmla="*/ 0 w 86"/>
                <a:gd name="T13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45">
                  <a:moveTo>
                    <a:pt x="0" y="3"/>
                  </a:moveTo>
                  <a:cubicBezTo>
                    <a:pt x="4" y="11"/>
                    <a:pt x="6" y="18"/>
                    <a:pt x="7" y="26"/>
                  </a:cubicBezTo>
                  <a:cubicBezTo>
                    <a:pt x="7" y="28"/>
                    <a:pt x="7" y="31"/>
                    <a:pt x="7" y="33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4" y="3"/>
                    <a:pt x="23" y="4"/>
                    <a:pt x="0" y="3"/>
                  </a:cubicBezTo>
                  <a:close/>
                </a:path>
              </a:pathLst>
            </a:custGeom>
            <a:solidFill>
              <a:srgbClr val="8F7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66"/>
            <p:cNvSpPr/>
            <p:nvPr/>
          </p:nvSpPr>
          <p:spPr bwMode="auto">
            <a:xfrm>
              <a:off x="1318" y="1255"/>
              <a:ext cx="253" cy="180"/>
            </a:xfrm>
            <a:custGeom>
              <a:avLst/>
              <a:gdLst>
                <a:gd name="T0" fmla="*/ 107 w 107"/>
                <a:gd name="T1" fmla="*/ 76 h 76"/>
                <a:gd name="T2" fmla="*/ 107 w 107"/>
                <a:gd name="T3" fmla="*/ 69 h 76"/>
                <a:gd name="T4" fmla="*/ 69 w 107"/>
                <a:gd name="T5" fmla="*/ 35 h 76"/>
                <a:gd name="T6" fmla="*/ 4 w 107"/>
                <a:gd name="T7" fmla="*/ 0 h 76"/>
                <a:gd name="T8" fmla="*/ 8 w 107"/>
                <a:gd name="T9" fmla="*/ 28 h 76"/>
                <a:gd name="T10" fmla="*/ 77 w 107"/>
                <a:gd name="T11" fmla="*/ 55 h 76"/>
                <a:gd name="T12" fmla="*/ 107 w 107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76">
                  <a:moveTo>
                    <a:pt x="107" y="76"/>
                  </a:moveTo>
                  <a:cubicBezTo>
                    <a:pt x="107" y="74"/>
                    <a:pt x="107" y="71"/>
                    <a:pt x="107" y="69"/>
                  </a:cubicBezTo>
                  <a:cubicBezTo>
                    <a:pt x="100" y="57"/>
                    <a:pt x="87" y="46"/>
                    <a:pt x="69" y="3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8"/>
                    <a:pt x="1" y="17"/>
                    <a:pt x="8" y="28"/>
                  </a:cubicBezTo>
                  <a:cubicBezTo>
                    <a:pt x="36" y="32"/>
                    <a:pt x="59" y="41"/>
                    <a:pt x="77" y="55"/>
                  </a:cubicBezTo>
                  <a:cubicBezTo>
                    <a:pt x="107" y="76"/>
                    <a:pt x="107" y="76"/>
                    <a:pt x="107" y="76"/>
                  </a:cubicBezTo>
                  <a:close/>
                </a:path>
              </a:pathLst>
            </a:custGeom>
            <a:solidFill>
              <a:srgbClr val="A56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67"/>
            <p:cNvSpPr/>
            <p:nvPr/>
          </p:nvSpPr>
          <p:spPr bwMode="auto">
            <a:xfrm>
              <a:off x="1181" y="1215"/>
              <a:ext cx="156" cy="107"/>
            </a:xfrm>
            <a:custGeom>
              <a:avLst/>
              <a:gdLst>
                <a:gd name="T0" fmla="*/ 19 w 66"/>
                <a:gd name="T1" fmla="*/ 38 h 45"/>
                <a:gd name="T2" fmla="*/ 66 w 66"/>
                <a:gd name="T3" fmla="*/ 45 h 45"/>
                <a:gd name="T4" fmla="*/ 62 w 66"/>
                <a:gd name="T5" fmla="*/ 17 h 45"/>
                <a:gd name="T6" fmla="*/ 3 w 66"/>
                <a:gd name="T7" fmla="*/ 0 h 45"/>
                <a:gd name="T8" fmla="*/ 19 w 66"/>
                <a:gd name="T9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5">
                  <a:moveTo>
                    <a:pt x="19" y="38"/>
                  </a:moveTo>
                  <a:cubicBezTo>
                    <a:pt x="66" y="45"/>
                    <a:pt x="66" y="45"/>
                    <a:pt x="66" y="45"/>
                  </a:cubicBezTo>
                  <a:cubicBezTo>
                    <a:pt x="59" y="34"/>
                    <a:pt x="58" y="25"/>
                    <a:pt x="62" y="17"/>
                  </a:cubicBezTo>
                  <a:cubicBezTo>
                    <a:pt x="43" y="20"/>
                    <a:pt x="23" y="15"/>
                    <a:pt x="3" y="0"/>
                  </a:cubicBezTo>
                  <a:cubicBezTo>
                    <a:pt x="0" y="18"/>
                    <a:pt x="6" y="31"/>
                    <a:pt x="19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68"/>
            <p:cNvSpPr>
              <a:spLocks noEditPoints="1"/>
            </p:cNvSpPr>
            <p:nvPr/>
          </p:nvSpPr>
          <p:spPr bwMode="auto">
            <a:xfrm>
              <a:off x="1217" y="1329"/>
              <a:ext cx="822" cy="458"/>
            </a:xfrm>
            <a:custGeom>
              <a:avLst/>
              <a:gdLst>
                <a:gd name="T0" fmla="*/ 90 w 348"/>
                <a:gd name="T1" fmla="*/ 22 h 194"/>
                <a:gd name="T2" fmla="*/ 0 w 348"/>
                <a:gd name="T3" fmla="*/ 0 h 194"/>
                <a:gd name="T4" fmla="*/ 58 w 348"/>
                <a:gd name="T5" fmla="*/ 133 h 194"/>
                <a:gd name="T6" fmla="*/ 190 w 348"/>
                <a:gd name="T7" fmla="*/ 187 h 194"/>
                <a:gd name="T8" fmla="*/ 215 w 348"/>
                <a:gd name="T9" fmla="*/ 186 h 194"/>
                <a:gd name="T10" fmla="*/ 219 w 348"/>
                <a:gd name="T11" fmla="*/ 186 h 194"/>
                <a:gd name="T12" fmla="*/ 228 w 348"/>
                <a:gd name="T13" fmla="*/ 186 h 194"/>
                <a:gd name="T14" fmla="*/ 240 w 348"/>
                <a:gd name="T15" fmla="*/ 186 h 194"/>
                <a:gd name="T16" fmla="*/ 348 w 348"/>
                <a:gd name="T17" fmla="*/ 181 h 194"/>
                <a:gd name="T18" fmla="*/ 239 w 348"/>
                <a:gd name="T19" fmla="*/ 141 h 194"/>
                <a:gd name="T20" fmla="*/ 90 w 348"/>
                <a:gd name="T21" fmla="*/ 22 h 194"/>
                <a:gd name="T22" fmla="*/ 21 w 348"/>
                <a:gd name="T23" fmla="*/ 12 h 194"/>
                <a:gd name="T24" fmla="*/ 38 w 348"/>
                <a:gd name="T25" fmla="*/ 15 h 194"/>
                <a:gd name="T26" fmla="*/ 162 w 348"/>
                <a:gd name="T27" fmla="*/ 179 h 194"/>
                <a:gd name="T28" fmla="*/ 72 w 348"/>
                <a:gd name="T29" fmla="*/ 129 h 194"/>
                <a:gd name="T30" fmla="*/ 21 w 348"/>
                <a:gd name="T3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8" h="194">
                  <a:moveTo>
                    <a:pt x="90" y="22"/>
                  </a:moveTo>
                  <a:cubicBezTo>
                    <a:pt x="66" y="8"/>
                    <a:pt x="36" y="1"/>
                    <a:pt x="0" y="0"/>
                  </a:cubicBezTo>
                  <a:cubicBezTo>
                    <a:pt x="58" y="133"/>
                    <a:pt x="58" y="133"/>
                    <a:pt x="58" y="133"/>
                  </a:cubicBezTo>
                  <a:cubicBezTo>
                    <a:pt x="88" y="176"/>
                    <a:pt x="132" y="194"/>
                    <a:pt x="190" y="187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9" y="186"/>
                    <a:pt x="219" y="186"/>
                    <a:pt x="219" y="186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40" y="186"/>
                    <a:pt x="240" y="186"/>
                    <a:pt x="240" y="186"/>
                  </a:cubicBezTo>
                  <a:cubicBezTo>
                    <a:pt x="348" y="181"/>
                    <a:pt x="348" y="181"/>
                    <a:pt x="348" y="181"/>
                  </a:cubicBezTo>
                  <a:cubicBezTo>
                    <a:pt x="312" y="182"/>
                    <a:pt x="276" y="168"/>
                    <a:pt x="239" y="141"/>
                  </a:cubicBezTo>
                  <a:cubicBezTo>
                    <a:pt x="90" y="22"/>
                    <a:pt x="90" y="22"/>
                    <a:pt x="90" y="22"/>
                  </a:cubicBezTo>
                  <a:close/>
                  <a:moveTo>
                    <a:pt x="21" y="12"/>
                  </a:moveTo>
                  <a:cubicBezTo>
                    <a:pt x="38" y="15"/>
                    <a:pt x="38" y="15"/>
                    <a:pt x="38" y="15"/>
                  </a:cubicBezTo>
                  <a:cubicBezTo>
                    <a:pt x="56" y="94"/>
                    <a:pt x="98" y="149"/>
                    <a:pt x="162" y="179"/>
                  </a:cubicBezTo>
                  <a:cubicBezTo>
                    <a:pt x="128" y="178"/>
                    <a:pt x="98" y="162"/>
                    <a:pt x="72" y="129"/>
                  </a:cubicBezTo>
                  <a:cubicBezTo>
                    <a:pt x="50" y="92"/>
                    <a:pt x="33" y="53"/>
                    <a:pt x="21" y="12"/>
                  </a:cubicBezTo>
                  <a:close/>
                </a:path>
              </a:pathLst>
            </a:custGeom>
            <a:solidFill>
              <a:srgbClr val="C1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69"/>
            <p:cNvSpPr/>
            <p:nvPr/>
          </p:nvSpPr>
          <p:spPr bwMode="auto">
            <a:xfrm>
              <a:off x="1266" y="1357"/>
              <a:ext cx="334" cy="395"/>
            </a:xfrm>
            <a:custGeom>
              <a:avLst/>
              <a:gdLst>
                <a:gd name="T0" fmla="*/ 17 w 141"/>
                <a:gd name="T1" fmla="*/ 3 h 167"/>
                <a:gd name="T2" fmla="*/ 0 w 141"/>
                <a:gd name="T3" fmla="*/ 0 h 167"/>
                <a:gd name="T4" fmla="*/ 51 w 141"/>
                <a:gd name="T5" fmla="*/ 117 h 167"/>
                <a:gd name="T6" fmla="*/ 141 w 141"/>
                <a:gd name="T7" fmla="*/ 167 h 167"/>
                <a:gd name="T8" fmla="*/ 17 w 141"/>
                <a:gd name="T9" fmla="*/ 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67">
                  <a:moveTo>
                    <a:pt x="17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41"/>
                    <a:pt x="29" y="80"/>
                    <a:pt x="51" y="117"/>
                  </a:cubicBezTo>
                  <a:cubicBezTo>
                    <a:pt x="77" y="150"/>
                    <a:pt x="107" y="166"/>
                    <a:pt x="141" y="167"/>
                  </a:cubicBezTo>
                  <a:cubicBezTo>
                    <a:pt x="77" y="137"/>
                    <a:pt x="35" y="82"/>
                    <a:pt x="17" y="3"/>
                  </a:cubicBezTo>
                  <a:close/>
                </a:path>
              </a:pathLst>
            </a:custGeom>
            <a:solidFill>
              <a:srgbClr val="FC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70"/>
            <p:cNvSpPr/>
            <p:nvPr/>
          </p:nvSpPr>
          <p:spPr bwMode="auto">
            <a:xfrm>
              <a:off x="1725" y="1768"/>
              <a:ext cx="9" cy="432"/>
            </a:xfrm>
            <a:custGeom>
              <a:avLst/>
              <a:gdLst>
                <a:gd name="T0" fmla="*/ 9 w 9"/>
                <a:gd name="T1" fmla="*/ 0 h 432"/>
                <a:gd name="T2" fmla="*/ 0 w 9"/>
                <a:gd name="T3" fmla="*/ 0 h 432"/>
                <a:gd name="T4" fmla="*/ 0 w 9"/>
                <a:gd name="T5" fmla="*/ 326 h 432"/>
                <a:gd name="T6" fmla="*/ 0 w 9"/>
                <a:gd name="T7" fmla="*/ 432 h 432"/>
                <a:gd name="T8" fmla="*/ 9 w 9"/>
                <a:gd name="T9" fmla="*/ 432 h 432"/>
                <a:gd name="T10" fmla="*/ 9 w 9"/>
                <a:gd name="T11" fmla="*/ 0 h 432"/>
                <a:gd name="T12" fmla="*/ 9 w 9"/>
                <a:gd name="T13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32">
                  <a:moveTo>
                    <a:pt x="9" y="0"/>
                  </a:moveTo>
                  <a:lnTo>
                    <a:pt x="0" y="0"/>
                  </a:lnTo>
                  <a:lnTo>
                    <a:pt x="0" y="326"/>
                  </a:lnTo>
                  <a:lnTo>
                    <a:pt x="0" y="432"/>
                  </a:lnTo>
                  <a:lnTo>
                    <a:pt x="9" y="432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71"/>
            <p:cNvSpPr/>
            <p:nvPr/>
          </p:nvSpPr>
          <p:spPr bwMode="auto">
            <a:xfrm>
              <a:off x="1755" y="1768"/>
              <a:ext cx="29" cy="432"/>
            </a:xfrm>
            <a:custGeom>
              <a:avLst/>
              <a:gdLst>
                <a:gd name="T0" fmla="*/ 29 w 29"/>
                <a:gd name="T1" fmla="*/ 0 h 432"/>
                <a:gd name="T2" fmla="*/ 0 w 29"/>
                <a:gd name="T3" fmla="*/ 0 h 432"/>
                <a:gd name="T4" fmla="*/ 0 w 29"/>
                <a:gd name="T5" fmla="*/ 432 h 432"/>
                <a:gd name="T6" fmla="*/ 26 w 29"/>
                <a:gd name="T7" fmla="*/ 432 h 432"/>
                <a:gd name="T8" fmla="*/ 29 w 29"/>
                <a:gd name="T9" fmla="*/ 326 h 432"/>
                <a:gd name="T10" fmla="*/ 29 w 29"/>
                <a:gd name="T11" fmla="*/ 0 h 432"/>
                <a:gd name="T12" fmla="*/ 29 w 29"/>
                <a:gd name="T13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32">
                  <a:moveTo>
                    <a:pt x="29" y="0"/>
                  </a:moveTo>
                  <a:lnTo>
                    <a:pt x="0" y="0"/>
                  </a:lnTo>
                  <a:lnTo>
                    <a:pt x="0" y="432"/>
                  </a:lnTo>
                  <a:lnTo>
                    <a:pt x="26" y="432"/>
                  </a:lnTo>
                  <a:lnTo>
                    <a:pt x="29" y="326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72"/>
            <p:cNvSpPr/>
            <p:nvPr/>
          </p:nvSpPr>
          <p:spPr bwMode="auto">
            <a:xfrm>
              <a:off x="1734" y="1768"/>
              <a:ext cx="21" cy="432"/>
            </a:xfrm>
            <a:custGeom>
              <a:avLst/>
              <a:gdLst>
                <a:gd name="T0" fmla="*/ 21 w 21"/>
                <a:gd name="T1" fmla="*/ 0 h 432"/>
                <a:gd name="T2" fmla="*/ 0 w 21"/>
                <a:gd name="T3" fmla="*/ 0 h 432"/>
                <a:gd name="T4" fmla="*/ 0 w 21"/>
                <a:gd name="T5" fmla="*/ 432 h 432"/>
                <a:gd name="T6" fmla="*/ 21 w 21"/>
                <a:gd name="T7" fmla="*/ 432 h 432"/>
                <a:gd name="T8" fmla="*/ 21 w 21"/>
                <a:gd name="T9" fmla="*/ 0 h 432"/>
                <a:gd name="T10" fmla="*/ 21 w 21"/>
                <a:gd name="T11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32">
                  <a:moveTo>
                    <a:pt x="21" y="0"/>
                  </a:moveTo>
                  <a:lnTo>
                    <a:pt x="0" y="0"/>
                  </a:lnTo>
                  <a:lnTo>
                    <a:pt x="0" y="432"/>
                  </a:lnTo>
                  <a:lnTo>
                    <a:pt x="21" y="432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73"/>
            <p:cNvSpPr>
              <a:spLocks noEditPoints="1"/>
            </p:cNvSpPr>
            <p:nvPr/>
          </p:nvSpPr>
          <p:spPr bwMode="auto">
            <a:xfrm>
              <a:off x="1415" y="2094"/>
              <a:ext cx="553" cy="196"/>
            </a:xfrm>
            <a:custGeom>
              <a:avLst/>
              <a:gdLst>
                <a:gd name="T0" fmla="*/ 197 w 234"/>
                <a:gd name="T1" fmla="*/ 2 h 83"/>
                <a:gd name="T2" fmla="*/ 156 w 234"/>
                <a:gd name="T3" fmla="*/ 0 h 83"/>
                <a:gd name="T4" fmla="*/ 155 w 234"/>
                <a:gd name="T5" fmla="*/ 45 h 83"/>
                <a:gd name="T6" fmla="*/ 144 w 234"/>
                <a:gd name="T7" fmla="*/ 45 h 83"/>
                <a:gd name="T8" fmla="*/ 135 w 234"/>
                <a:gd name="T9" fmla="*/ 45 h 83"/>
                <a:gd name="T10" fmla="*/ 131 w 234"/>
                <a:gd name="T11" fmla="*/ 45 h 83"/>
                <a:gd name="T12" fmla="*/ 131 w 234"/>
                <a:gd name="T13" fmla="*/ 0 h 83"/>
                <a:gd name="T14" fmla="*/ 45 w 234"/>
                <a:gd name="T15" fmla="*/ 15 h 83"/>
                <a:gd name="T16" fmla="*/ 4 w 234"/>
                <a:gd name="T17" fmla="*/ 50 h 83"/>
                <a:gd name="T18" fmla="*/ 4 w 234"/>
                <a:gd name="T19" fmla="*/ 50 h 83"/>
                <a:gd name="T20" fmla="*/ 4 w 234"/>
                <a:gd name="T21" fmla="*/ 51 h 83"/>
                <a:gd name="T22" fmla="*/ 4 w 234"/>
                <a:gd name="T23" fmla="*/ 51 h 83"/>
                <a:gd name="T24" fmla="*/ 6 w 234"/>
                <a:gd name="T25" fmla="*/ 57 h 83"/>
                <a:gd name="T26" fmla="*/ 36 w 234"/>
                <a:gd name="T27" fmla="*/ 80 h 83"/>
                <a:gd name="T28" fmla="*/ 218 w 234"/>
                <a:gd name="T29" fmla="*/ 35 h 83"/>
                <a:gd name="T30" fmla="*/ 197 w 234"/>
                <a:gd name="T31" fmla="*/ 2 h 83"/>
                <a:gd name="T32" fmla="*/ 119 w 234"/>
                <a:gd name="T33" fmla="*/ 8 h 83"/>
                <a:gd name="T34" fmla="*/ 119 w 234"/>
                <a:gd name="T35" fmla="*/ 23 h 83"/>
                <a:gd name="T36" fmla="*/ 22 w 234"/>
                <a:gd name="T37" fmla="*/ 64 h 83"/>
                <a:gd name="T38" fmla="*/ 119 w 234"/>
                <a:gd name="T39" fmla="*/ 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83">
                  <a:moveTo>
                    <a:pt x="197" y="2"/>
                  </a:moveTo>
                  <a:cubicBezTo>
                    <a:pt x="184" y="1"/>
                    <a:pt x="171" y="0"/>
                    <a:pt x="156" y="0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98" y="2"/>
                    <a:pt x="69" y="7"/>
                    <a:pt x="45" y="15"/>
                  </a:cubicBezTo>
                  <a:cubicBezTo>
                    <a:pt x="18" y="25"/>
                    <a:pt x="4" y="37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3"/>
                    <a:pt x="5" y="55"/>
                    <a:pt x="6" y="57"/>
                  </a:cubicBezTo>
                  <a:cubicBezTo>
                    <a:pt x="9" y="66"/>
                    <a:pt x="19" y="74"/>
                    <a:pt x="36" y="80"/>
                  </a:cubicBezTo>
                  <a:cubicBezTo>
                    <a:pt x="116" y="83"/>
                    <a:pt x="177" y="68"/>
                    <a:pt x="218" y="35"/>
                  </a:cubicBezTo>
                  <a:cubicBezTo>
                    <a:pt x="234" y="21"/>
                    <a:pt x="227" y="10"/>
                    <a:pt x="197" y="2"/>
                  </a:cubicBezTo>
                  <a:close/>
                  <a:moveTo>
                    <a:pt x="119" y="8"/>
                  </a:moveTo>
                  <a:cubicBezTo>
                    <a:pt x="119" y="23"/>
                    <a:pt x="119" y="23"/>
                    <a:pt x="119" y="23"/>
                  </a:cubicBezTo>
                  <a:cubicBezTo>
                    <a:pt x="54" y="25"/>
                    <a:pt x="22" y="39"/>
                    <a:pt x="22" y="64"/>
                  </a:cubicBezTo>
                  <a:cubicBezTo>
                    <a:pt x="0" y="41"/>
                    <a:pt x="32" y="23"/>
                    <a:pt x="119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74"/>
            <p:cNvSpPr/>
            <p:nvPr/>
          </p:nvSpPr>
          <p:spPr bwMode="auto">
            <a:xfrm>
              <a:off x="1415" y="2113"/>
              <a:ext cx="281" cy="132"/>
            </a:xfrm>
            <a:custGeom>
              <a:avLst/>
              <a:gdLst>
                <a:gd name="T0" fmla="*/ 119 w 119"/>
                <a:gd name="T1" fmla="*/ 15 h 56"/>
                <a:gd name="T2" fmla="*/ 119 w 119"/>
                <a:gd name="T3" fmla="*/ 0 h 56"/>
                <a:gd name="T4" fmla="*/ 22 w 119"/>
                <a:gd name="T5" fmla="*/ 56 h 56"/>
                <a:gd name="T6" fmla="*/ 119 w 119"/>
                <a:gd name="T7" fmla="*/ 1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56">
                  <a:moveTo>
                    <a:pt x="119" y="15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32" y="15"/>
                    <a:pt x="0" y="33"/>
                    <a:pt x="22" y="56"/>
                  </a:cubicBezTo>
                  <a:cubicBezTo>
                    <a:pt x="22" y="31"/>
                    <a:pt x="54" y="17"/>
                    <a:pt x="119" y="15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7" name="矩形 106"/>
          <p:cNvSpPr/>
          <p:nvPr/>
        </p:nvSpPr>
        <p:spPr>
          <a:xfrm>
            <a:off x="0" y="434529"/>
            <a:ext cx="755576" cy="409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683568" y="360988"/>
            <a:ext cx="2592288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Android Telephony</a:t>
            </a:r>
            <a:endParaRPr lang="en-US" altLang="zh-CN" sz="1600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</a:endParaRPr>
          </a:p>
          <a:p>
            <a:pPr algn="l"/>
            <a:r>
              <a:rPr lang="en-US" altLang="zh-CN" sz="1600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框架结构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755650" y="1059815"/>
            <a:ext cx="5551170" cy="3361690"/>
            <a:chOff x="2664" y="1668"/>
            <a:chExt cx="8742" cy="5294"/>
          </a:xfrm>
        </p:grpSpPr>
        <p:sp>
          <p:nvSpPr>
            <p:cNvPr id="2" name="矩形 1"/>
            <p:cNvSpPr/>
            <p:nvPr/>
          </p:nvSpPr>
          <p:spPr>
            <a:xfrm>
              <a:off x="2799" y="1668"/>
              <a:ext cx="4200" cy="529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468" y="2009"/>
              <a:ext cx="2948" cy="680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3468" y="2916"/>
              <a:ext cx="2948" cy="680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424" y="3824"/>
              <a:ext cx="2948" cy="680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073" y="5367"/>
              <a:ext cx="3628" cy="1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477" y="5722"/>
              <a:ext cx="1361" cy="7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082" y="5722"/>
              <a:ext cx="1361" cy="7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437" y="5202"/>
              <a:ext cx="3516" cy="16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891" y="5412"/>
              <a:ext cx="1247" cy="567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365" y="5412"/>
              <a:ext cx="1247" cy="567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891" y="6092"/>
              <a:ext cx="1247" cy="567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365" y="6092"/>
              <a:ext cx="1247" cy="567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376" y="2123"/>
              <a:ext cx="220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APPS</a:t>
              </a:r>
              <a:endParaRPr lang="en-US" altLang="zh-CN" sz="120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739" y="3052"/>
              <a:ext cx="326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Telephony Framworks</a:t>
              </a:r>
              <a:endParaRPr lang="en-US" altLang="zh-CN" sz="120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234" y="3947"/>
              <a:ext cx="2345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HAL</a:t>
              </a:r>
              <a:endParaRPr lang="en-US" altLang="zh-CN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612" y="5902"/>
              <a:ext cx="1215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Drivers</a:t>
              </a:r>
              <a:endParaRPr lang="en-US" altLang="zh-CN" sz="1200"/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5283" y="5902"/>
              <a:ext cx="1215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/>
                <a:t>其它</a:t>
              </a:r>
              <a:r>
                <a:rPr lang="en-US" altLang="zh-CN" sz="1200"/>
                <a:t>...</a:t>
              </a:r>
              <a:endParaRPr lang="en-US" altLang="zh-CN" sz="1200"/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8004" y="5367"/>
              <a:ext cx="135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Modem </a:t>
              </a:r>
              <a:endParaRPr lang="en-US" altLang="zh-CN" sz="1200"/>
            </a:p>
            <a:p>
              <a:r>
                <a:rPr lang="en-US" altLang="zh-CN" sz="1200"/>
                <a:t>APIs</a:t>
              </a:r>
              <a:endParaRPr lang="en-US" altLang="zh-CN" sz="1200"/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9363" y="5525"/>
              <a:ext cx="135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Drivers</a:t>
              </a:r>
              <a:endParaRPr lang="en-US" altLang="zh-CN" sz="1200"/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7891" y="5979"/>
              <a:ext cx="135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Modem </a:t>
              </a:r>
              <a:endParaRPr lang="en-US" altLang="zh-CN" sz="1200"/>
            </a:p>
            <a:p>
              <a:r>
                <a:rPr lang="en-US" altLang="zh-CN" sz="1200"/>
                <a:t>stacks</a:t>
              </a:r>
              <a:endParaRPr lang="en-US" altLang="zh-CN" sz="1200"/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9365" y="6092"/>
              <a:ext cx="135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/>
                <a:t>其它</a:t>
              </a:r>
              <a:r>
                <a:rPr lang="en-US" altLang="zh-CN" sz="1200"/>
                <a:t>...</a:t>
              </a:r>
              <a:endParaRPr lang="en-US" altLang="zh-CN" sz="1200"/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2787" y="1747"/>
              <a:ext cx="178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AP</a:t>
              </a:r>
              <a:endParaRPr lang="en-US" altLang="zh-CN" sz="1200"/>
            </a:p>
          </p:txBody>
        </p:sp>
        <p:cxnSp>
          <p:nvCxnSpPr>
            <p:cNvPr id="114" name="直接连接符 113"/>
            <p:cNvCxnSpPr/>
            <p:nvPr/>
          </p:nvCxnSpPr>
          <p:spPr>
            <a:xfrm flipV="1">
              <a:off x="2664" y="4844"/>
              <a:ext cx="8742" cy="61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15" name="文本框 114"/>
            <p:cNvSpPr txBox="1"/>
            <p:nvPr/>
          </p:nvSpPr>
          <p:spPr>
            <a:xfrm>
              <a:off x="2914" y="4579"/>
              <a:ext cx="297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00">
                  <a:latin typeface="黑体" panose="02010609060101010101" charset="-122"/>
                  <a:ea typeface="黑体" panose="02010609060101010101" charset="-122"/>
                </a:rPr>
                <a:t>用户空间</a:t>
              </a:r>
              <a:endParaRPr lang="zh-CN" altLang="en-US" sz="100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2914" y="4958"/>
              <a:ext cx="297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latin typeface="黑体" panose="02010609060101010101" charset="-122"/>
                  <a:ea typeface="黑体" panose="02010609060101010101" charset="-122"/>
                </a:rPr>
                <a:t>Linux</a:t>
              </a:r>
              <a:r>
                <a:rPr lang="zh-CN" altLang="en-US" sz="1000">
                  <a:latin typeface="黑体" panose="02010609060101010101" charset="-122"/>
                  <a:ea typeface="黑体" panose="02010609060101010101" charset="-122"/>
                </a:rPr>
                <a:t>内核</a:t>
              </a:r>
              <a:endParaRPr lang="zh-CN" altLang="en-US" sz="100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7437" y="5184"/>
              <a:ext cx="178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BP</a:t>
              </a:r>
              <a:endParaRPr lang="en-US" altLang="zh-CN" sz="1200"/>
            </a:p>
          </p:txBody>
        </p:sp>
      </p:grpSp>
      <p:sp>
        <p:nvSpPr>
          <p:cNvPr id="120" name="文本框 119"/>
          <p:cNvSpPr txBox="1"/>
          <p:nvPr/>
        </p:nvSpPr>
        <p:spPr>
          <a:xfrm>
            <a:off x="3780155" y="1203960"/>
            <a:ext cx="3960495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1000">
                <a:latin typeface=".萍方-简" panose="020B0400000000000000" charset="-122"/>
                <a:ea typeface=".萍方-简" panose="020B0400000000000000" charset="-122"/>
                <a:cs typeface=".萍方-简" panose="020B0400000000000000" charset="-122"/>
              </a:rPr>
              <a:t>Telephony的业务应用跨越了AP和BP。AP与BP相互通信。</a:t>
            </a:r>
            <a:endParaRPr lang="zh-CN" altLang="en-US" sz="1000">
              <a:latin typeface=".萍方-简" panose="020B0400000000000000" charset="-122"/>
              <a:ea typeface=".萍方-简" panose="020B0400000000000000" charset="-122"/>
              <a:cs typeface=".萍方-简" panose="020B0400000000000000" charset="-122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1000">
                <a:latin typeface=".萍方-简" panose="020B0400000000000000" charset="-122"/>
                <a:ea typeface=".萍方-简" panose="020B0400000000000000" charset="-122"/>
                <a:cs typeface=".萍方-简" panose="020B0400000000000000" charset="-122"/>
              </a:rPr>
              <a:t>Android系统在AP上运行，而Telephony运行在用户空间。</a:t>
            </a:r>
            <a:endParaRPr lang="zh-CN" altLang="en-US" sz="1000">
              <a:latin typeface=".萍方-简" panose="020B0400000000000000" charset="-122"/>
              <a:ea typeface=".萍方-简" panose="020B0400000000000000" charset="-122"/>
              <a:cs typeface=".萍方-简" panose="020B0400000000000000" charset="-122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1000">
                <a:latin typeface=".萍方-简" panose="020B0400000000000000" charset="-122"/>
                <a:ea typeface=".萍方-简" panose="020B0400000000000000" charset="-122"/>
                <a:cs typeface=".萍方-简" panose="020B0400000000000000" charset="-122"/>
              </a:rPr>
              <a:t>Android Telephony共跨越了三层Java Applications、Java Frameworks和User Libraries层，与Android整体构保持一致。</a:t>
            </a:r>
            <a:endParaRPr lang="zh-CN" altLang="en-US" sz="1000">
              <a:latin typeface=".萍方-简" panose="020B0400000000000000" charset="-122"/>
              <a:ea typeface=".萍方-简" panose="020B0400000000000000" charset="-122"/>
              <a:cs typeface=".萍方-简" panose="020B0400000000000000" charset="-122"/>
            </a:endParaRP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1000">
                <a:latin typeface=".萍方-简" panose="020B0400000000000000" charset="-122"/>
                <a:ea typeface=".萍方-简" panose="020B0400000000000000" charset="-122"/>
                <a:cs typeface=".萍方-简" panose="020B0400000000000000" charset="-122"/>
              </a:rPr>
              <a:t>BP SoftWare在BP上运行，主要负责实际的无线通信能力处理。</a:t>
            </a:r>
            <a:endParaRPr lang="zh-CN" altLang="en-US" sz="1000">
              <a:latin typeface=".萍方-简" panose="020B0400000000000000" charset="-122"/>
              <a:ea typeface=".萍方-简" panose="020B0400000000000000" charset="-122"/>
              <a:cs typeface=".萍方-简" panose="020B0400000000000000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54" grpId="0" bldLvl="0" animBg="1"/>
      <p:bldP spid="107" grpId="0" animBg="1"/>
      <p:bldP spid="10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030065" y="1671490"/>
            <a:ext cx="2376264" cy="2025056"/>
          </a:xfrm>
          <a:prstGeom prst="triangle">
            <a:avLst/>
          </a:prstGeom>
          <a:solidFill>
            <a:schemeClr val="tx1">
              <a:lumMod val="65000"/>
              <a:lumOff val="35000"/>
              <a:alpha val="14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19741" y="1856894"/>
            <a:ext cx="176530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0">
                <a:solidFill>
                  <a:schemeClr val="accent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dirty="0">
                <a:solidFill>
                  <a:schemeClr val="bg2"/>
                </a:solidFill>
              </a:rPr>
              <a:t>02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1960" y="1635911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rPr>
              <a:t>拨号流程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</a:rPr>
              <a:t>总结</a:t>
            </a:r>
            <a:endParaRPr lang="zh-CN" altLang="en-US" sz="3200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52688" y="2826390"/>
            <a:ext cx="308360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 rot="18035669">
            <a:off x="2382960" y="1282354"/>
            <a:ext cx="360040" cy="31037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1283757">
            <a:off x="1968923" y="1497553"/>
            <a:ext cx="191945" cy="16547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5968008">
            <a:off x="1663185" y="1888656"/>
            <a:ext cx="304349" cy="22735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" dur="1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21600000">
                                      <p:cBhvr>
                                        <p:cTn id="22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2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bldLvl="0" animBg="1"/>
      <p:bldP spid="8" grpId="0"/>
      <p:bldP spid="9" grpId="0"/>
      <p:bldP spid="25" grpId="0" bldLvl="0" animBg="1"/>
      <p:bldP spid="25" grpId="1" bldLvl="0" animBg="1"/>
      <p:bldP spid="26" grpId="0" bldLvl="0" animBg="1"/>
      <p:bldP spid="26" grpId="1" bldLvl="0" animBg="1"/>
      <p:bldP spid="27" grpId="0" bldLvl="0" animBg="1"/>
      <p:bldP spid="27" grpId="1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>
            <p:custDataLst>
              <p:tags r:id="rId2"/>
            </p:custDataLst>
          </p:nvPr>
        </p:nvGrpSpPr>
        <p:grpSpPr>
          <a:xfrm>
            <a:off x="458788" y="609600"/>
            <a:ext cx="8140700" cy="4023519"/>
            <a:chOff x="1156" y="1536"/>
            <a:chExt cx="20512" cy="10138"/>
          </a:xfrm>
        </p:grpSpPr>
        <p:sp>
          <p:nvSpPr>
            <p:cNvPr id="4" name="Text 2"/>
            <p:cNvSpPr/>
            <p:nvPr/>
          </p:nvSpPr>
          <p:spPr>
            <a:xfrm>
              <a:off x="7527" y="1536"/>
              <a:ext cx="11114" cy="1094"/>
            </a:xfrm>
            <a:prstGeom prst="rect">
              <a:avLst/>
            </a:prstGeom>
            <a:noFill/>
          </p:spPr>
          <p:txBody>
            <a:bodyPr wrap="none" rtlCol="0" anchor="t"/>
            <a:lstStyle/>
            <a:p>
              <a:pPr algn="l"/>
              <a:r>
                <a:rPr lang="zh-CN" altLang="en-US" sz="2735" b="1" dirty="0">
                  <a:solidFill>
                    <a:schemeClr val="tx1">
                      <a:lumMod val="65000"/>
                      <a:lumOff val="35000"/>
                      <a:alpha val="91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豪体简体" panose="03000509000000000000" pitchFamily="65" charset="-122"/>
                  <a:sym typeface="+mn-ea"/>
                </a:rPr>
                <a:t>UI创建与事件处理</a:t>
              </a:r>
              <a:endParaRPr lang="en-US" sz="2735" dirty="0"/>
            </a:p>
          </p:txBody>
        </p:sp>
        <p:sp>
          <p:nvSpPr>
            <p:cNvPr id="5" name="Shape 3"/>
            <p:cNvSpPr/>
            <p:nvPr>
              <p:custDataLst>
                <p:tags r:id="rId3"/>
              </p:custDataLst>
            </p:nvPr>
          </p:nvSpPr>
          <p:spPr>
            <a:xfrm>
              <a:off x="11485" y="3080"/>
              <a:ext cx="70" cy="8594"/>
            </a:xfrm>
            <a:prstGeom prst="rect">
              <a:avLst/>
            </a:prstGeom>
            <a:solidFill>
              <a:srgbClr val="B8B7E0"/>
            </a:solidFill>
          </p:spPr>
        </p:sp>
        <p:sp>
          <p:nvSpPr>
            <p:cNvPr id="6" name="Shape 4"/>
            <p:cNvSpPr/>
            <p:nvPr>
              <p:custDataLst>
                <p:tags r:id="rId4"/>
              </p:custDataLst>
            </p:nvPr>
          </p:nvSpPr>
          <p:spPr>
            <a:xfrm>
              <a:off x="9902" y="3712"/>
              <a:ext cx="1225" cy="70"/>
            </a:xfrm>
            <a:prstGeom prst="rect">
              <a:avLst/>
            </a:prstGeom>
            <a:solidFill>
              <a:srgbClr val="B8B7E0"/>
            </a:solidFill>
          </p:spPr>
        </p:sp>
        <p:sp>
          <p:nvSpPr>
            <p:cNvPr id="7" name="Shape 5"/>
            <p:cNvSpPr/>
            <p:nvPr>
              <p:custDataLst>
                <p:tags r:id="rId5"/>
              </p:custDataLst>
            </p:nvPr>
          </p:nvSpPr>
          <p:spPr>
            <a:xfrm>
              <a:off x="11126" y="3353"/>
              <a:ext cx="787" cy="787"/>
            </a:xfrm>
            <a:prstGeom prst="roundRect">
              <a:avLst>
                <a:gd name="adj" fmla="val 26667"/>
              </a:avLst>
            </a:prstGeom>
            <a:solidFill>
              <a:srgbClr val="DED6FF"/>
            </a:solidFill>
          </p:spPr>
        </p:sp>
        <p:sp>
          <p:nvSpPr>
            <p:cNvPr id="8" name="Text 6"/>
            <p:cNvSpPr/>
            <p:nvPr>
              <p:custDataLst>
                <p:tags r:id="rId6"/>
              </p:custDataLst>
            </p:nvPr>
          </p:nvSpPr>
          <p:spPr>
            <a:xfrm>
              <a:off x="11431" y="3126"/>
              <a:ext cx="192" cy="656"/>
            </a:xfrm>
            <a:prstGeom prst="rect">
              <a:avLst/>
            </a:prstGeom>
            <a:noFill/>
          </p:spPr>
          <p:txBody>
            <a:bodyPr wrap="none" rtlCol="0" anchor="t"/>
            <a:lstStyle/>
            <a:p>
              <a:pPr marL="0" indent="0" algn="ctr">
                <a:lnSpc>
                  <a:spcPts val="3280"/>
                </a:lnSpc>
                <a:buNone/>
              </a:pPr>
              <a:r>
                <a:rPr lang="en-US" dirty="0">
                  <a:solidFill>
                    <a:srgbClr val="5955EB"/>
                  </a:solidFill>
                  <a:latin typeface="Libre Baskerville" panose="02000000000000000000" pitchFamily="34" charset="0"/>
                  <a:ea typeface="Libre Baskerville" panose="02000000000000000000" pitchFamily="34" charset="-122"/>
                  <a:cs typeface="Libre Baskerville" panose="02000000000000000000" pitchFamily="34" charset="-120"/>
                </a:rPr>
                <a:t>1</a:t>
              </a:r>
              <a:endParaRPr lang="en-US" dirty="0">
                <a:solidFill>
                  <a:srgbClr val="5955EB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endParaRPr>
            </a:p>
          </p:txBody>
        </p:sp>
        <p:sp>
          <p:nvSpPr>
            <p:cNvPr id="9" name="Text 7"/>
            <p:cNvSpPr/>
            <p:nvPr>
              <p:custDataLst>
                <p:tags r:id="rId7"/>
              </p:custDataLst>
            </p:nvPr>
          </p:nvSpPr>
          <p:spPr>
            <a:xfrm>
              <a:off x="5222" y="3430"/>
              <a:ext cx="4374" cy="547"/>
            </a:xfrm>
            <a:prstGeom prst="rect">
              <a:avLst/>
            </a:prstGeom>
            <a:noFill/>
          </p:spPr>
          <p:txBody>
            <a:bodyPr wrap="none" rtlCol="0" anchor="t"/>
            <a:lstStyle/>
            <a:p>
              <a:pPr marL="0" indent="0" algn="r">
                <a:lnSpc>
                  <a:spcPts val="2735"/>
                </a:lnSpc>
                <a:buNone/>
              </a:pPr>
              <a:r>
                <a:rPr lang="zh-CN" altLang="en-US" sz="1365" dirty="0">
                  <a:solidFill>
                    <a:srgbClr val="5955EB"/>
                  </a:solidFill>
                  <a:latin typeface="Libre Baskerville" panose="02000000000000000000" pitchFamily="34" charset="0"/>
                  <a:ea typeface="Libre Baskerville" panose="02000000000000000000" pitchFamily="34" charset="-122"/>
                  <a:cs typeface="Libre Baskerville" panose="02000000000000000000" pitchFamily="34" charset="-120"/>
                </a:rPr>
                <a:t>处理</a:t>
              </a:r>
              <a:r>
                <a:rPr lang="zh-CN" altLang="en-US" sz="1365" dirty="0">
                  <a:solidFill>
                    <a:srgbClr val="5955EB"/>
                  </a:solidFill>
                  <a:latin typeface="Libre Baskerville" panose="02000000000000000000" pitchFamily="34" charset="0"/>
                  <a:ea typeface="Libre Baskerville" panose="02000000000000000000" pitchFamily="34" charset="-122"/>
                  <a:cs typeface="Libre Baskerville" panose="02000000000000000000" pitchFamily="34" charset="-120"/>
                </a:rPr>
                <a:t>拨号按钮点击事件</a:t>
              </a:r>
              <a:endParaRPr lang="zh-CN" altLang="en-US" sz="1365" dirty="0">
                <a:solidFill>
                  <a:srgbClr val="5955EB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endParaRPr>
            </a:p>
          </p:txBody>
        </p:sp>
        <p:sp>
          <p:nvSpPr>
            <p:cNvPr id="10" name="Text 8"/>
            <p:cNvSpPr/>
            <p:nvPr>
              <p:custDataLst>
                <p:tags r:id="rId8"/>
              </p:custDataLst>
            </p:nvPr>
          </p:nvSpPr>
          <p:spPr>
            <a:xfrm>
              <a:off x="5042" y="4186"/>
              <a:ext cx="6386" cy="560"/>
            </a:xfrm>
            <a:prstGeom prst="rect">
              <a:avLst/>
            </a:prstGeom>
            <a:noFill/>
          </p:spPr>
          <p:txBody>
            <a:bodyPr wrap="none" rtlCol="0" anchor="t"/>
            <a:lstStyle/>
            <a:p>
              <a:pPr marL="0" indent="0" algn="r">
                <a:lnSpc>
                  <a:spcPts val="2800"/>
                </a:lnSpc>
                <a:buNone/>
              </a:pPr>
              <a:r>
                <a:rPr lang="en-US" sz="1095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DialpadFragment.java-&gt;onClick()</a:t>
              </a:r>
              <a:r>
                <a:rPr lang="zh-CN" altLang="en-US" sz="1095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执行handleDialButtonPressed()</a:t>
              </a:r>
              <a:endParaRPr lang="zh-CN" altLang="en-US" sz="1095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endParaRPr>
            </a:p>
          </p:txBody>
        </p:sp>
        <p:sp>
          <p:nvSpPr>
            <p:cNvPr id="11" name="Shape 9"/>
            <p:cNvSpPr/>
            <p:nvPr>
              <p:custDataLst>
                <p:tags r:id="rId9"/>
              </p:custDataLst>
            </p:nvPr>
          </p:nvSpPr>
          <p:spPr>
            <a:xfrm>
              <a:off x="11914" y="5461"/>
              <a:ext cx="1225" cy="70"/>
            </a:xfrm>
            <a:prstGeom prst="rect">
              <a:avLst/>
            </a:prstGeom>
            <a:solidFill>
              <a:srgbClr val="B8B7E0"/>
            </a:solidFill>
          </p:spPr>
        </p:sp>
        <p:sp>
          <p:nvSpPr>
            <p:cNvPr id="12" name="Shape 10"/>
            <p:cNvSpPr/>
            <p:nvPr>
              <p:custDataLst>
                <p:tags r:id="rId10"/>
              </p:custDataLst>
            </p:nvPr>
          </p:nvSpPr>
          <p:spPr>
            <a:xfrm>
              <a:off x="11126" y="5103"/>
              <a:ext cx="787" cy="787"/>
            </a:xfrm>
            <a:prstGeom prst="roundRect">
              <a:avLst>
                <a:gd name="adj" fmla="val 26667"/>
              </a:avLst>
            </a:prstGeom>
            <a:solidFill>
              <a:srgbClr val="DED6FF"/>
            </a:solidFill>
          </p:spPr>
        </p:sp>
        <p:sp>
          <p:nvSpPr>
            <p:cNvPr id="13" name="Text 11"/>
            <p:cNvSpPr/>
            <p:nvPr>
              <p:custDataLst>
                <p:tags r:id="rId11"/>
              </p:custDataLst>
            </p:nvPr>
          </p:nvSpPr>
          <p:spPr>
            <a:xfrm>
              <a:off x="11365" y="4670"/>
              <a:ext cx="258" cy="656"/>
            </a:xfrm>
            <a:prstGeom prst="rect">
              <a:avLst/>
            </a:prstGeom>
            <a:noFill/>
          </p:spPr>
          <p:txBody>
            <a:bodyPr wrap="none" rtlCol="0" anchor="t"/>
            <a:lstStyle/>
            <a:p>
              <a:pPr marL="0" indent="0" algn="ctr">
                <a:lnSpc>
                  <a:spcPts val="3280"/>
                </a:lnSpc>
                <a:buNone/>
              </a:pPr>
              <a:r>
                <a:rPr lang="en-US" sz="1640" dirty="0">
                  <a:solidFill>
                    <a:srgbClr val="5955EB"/>
                  </a:solidFill>
                  <a:latin typeface="Libre Baskerville" panose="02000000000000000000" pitchFamily="34" charset="0"/>
                  <a:ea typeface="Libre Baskerville" panose="02000000000000000000" pitchFamily="34" charset="-122"/>
                  <a:cs typeface="Libre Baskerville" panose="02000000000000000000" pitchFamily="34" charset="-120"/>
                </a:rPr>
                <a:t>2</a:t>
              </a:r>
              <a:endParaRPr lang="en-US" sz="1640" dirty="0"/>
            </a:p>
          </p:txBody>
        </p:sp>
        <p:sp>
          <p:nvSpPr>
            <p:cNvPr id="14" name="Text 12"/>
            <p:cNvSpPr/>
            <p:nvPr>
              <p:custDataLst>
                <p:tags r:id="rId12"/>
              </p:custDataLst>
            </p:nvPr>
          </p:nvSpPr>
          <p:spPr>
            <a:xfrm>
              <a:off x="15693" y="4779"/>
              <a:ext cx="4374" cy="547"/>
            </a:xfrm>
            <a:prstGeom prst="rect">
              <a:avLst/>
            </a:prstGeom>
            <a:noFill/>
          </p:spPr>
          <p:txBody>
            <a:bodyPr wrap="none" rtlCol="0" anchor="t"/>
            <a:lstStyle/>
            <a:p>
              <a:pPr marL="0" indent="0" algn="r">
                <a:lnSpc>
                  <a:spcPts val="2735"/>
                </a:lnSpc>
                <a:buNone/>
              </a:pPr>
              <a:r>
                <a:rPr lang="zh-CN" altLang="en-US" sz="1365" dirty="0">
                  <a:solidFill>
                    <a:srgbClr val="5955EB"/>
                  </a:solidFill>
                  <a:latin typeface="Libre Baskerville" panose="02000000000000000000" pitchFamily="34" charset="0"/>
                  <a:ea typeface="Libre Baskerville" panose="02000000000000000000" pitchFamily="34" charset="-122"/>
                  <a:cs typeface="Libre Baskerville" panose="02000000000000000000" pitchFamily="34" charset="-120"/>
                  <a:sym typeface="+mn-ea"/>
                </a:rPr>
                <a:t>检查通话</a:t>
              </a:r>
              <a:r>
                <a:rPr lang="zh-CN" altLang="en-US" sz="1365" dirty="0">
                  <a:solidFill>
                    <a:srgbClr val="5955EB"/>
                  </a:solidFill>
                  <a:latin typeface="Libre Baskerville" panose="02000000000000000000" pitchFamily="34" charset="0"/>
                  <a:ea typeface="Libre Baskerville" panose="02000000000000000000" pitchFamily="34" charset="-122"/>
                  <a:cs typeface="Libre Baskerville" panose="02000000000000000000" pitchFamily="34" charset="-120"/>
                  <a:sym typeface="+mn-ea"/>
                </a:rPr>
                <a:t>条件，准备显示通话界面</a:t>
              </a:r>
              <a:endParaRPr lang="en-US" sz="1365" dirty="0"/>
            </a:p>
          </p:txBody>
        </p:sp>
        <p:sp>
          <p:nvSpPr>
            <p:cNvPr id="15" name="Text 13"/>
            <p:cNvSpPr/>
            <p:nvPr>
              <p:custDataLst>
                <p:tags r:id="rId13"/>
              </p:custDataLst>
            </p:nvPr>
          </p:nvSpPr>
          <p:spPr>
            <a:xfrm>
              <a:off x="13497" y="5531"/>
              <a:ext cx="7595" cy="1118"/>
            </a:xfrm>
            <a:prstGeom prst="rect">
              <a:avLst/>
            </a:prstGeom>
            <a:noFill/>
          </p:spPr>
          <p:txBody>
            <a:bodyPr wrap="square" rtlCol="0" anchor="t"/>
            <a:lstStyle/>
            <a:p>
              <a:pPr indent="0" algn="l" fontAlgn="auto">
                <a:lnSpc>
                  <a:spcPct val="150000"/>
                </a:lnSpc>
                <a:buNone/>
              </a:pPr>
              <a:r>
                <a:rPr lang="en-US" sz="1095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PreCall.java start()</a:t>
              </a:r>
              <a:r>
                <a:rPr lang="zh-CN" altLang="en-US" sz="1095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执行DialerUtils.startActivityWithErrorToast()</a:t>
              </a:r>
              <a:endParaRPr lang="zh-CN" altLang="en-US" sz="1095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endParaRPr>
            </a:p>
          </p:txBody>
        </p:sp>
        <p:sp>
          <p:nvSpPr>
            <p:cNvPr id="16" name="Shape 14"/>
            <p:cNvSpPr/>
            <p:nvPr>
              <p:custDataLst>
                <p:tags r:id="rId14"/>
              </p:custDataLst>
            </p:nvPr>
          </p:nvSpPr>
          <p:spPr>
            <a:xfrm>
              <a:off x="9902" y="7036"/>
              <a:ext cx="1225" cy="70"/>
            </a:xfrm>
            <a:prstGeom prst="rect">
              <a:avLst/>
            </a:prstGeom>
            <a:solidFill>
              <a:srgbClr val="B8B7E0"/>
            </a:solidFill>
          </p:spPr>
        </p:sp>
        <p:sp>
          <p:nvSpPr>
            <p:cNvPr id="17" name="Shape 15"/>
            <p:cNvSpPr/>
            <p:nvPr>
              <p:custDataLst>
                <p:tags r:id="rId15"/>
              </p:custDataLst>
            </p:nvPr>
          </p:nvSpPr>
          <p:spPr>
            <a:xfrm>
              <a:off x="11126" y="6677"/>
              <a:ext cx="787" cy="787"/>
            </a:xfrm>
            <a:prstGeom prst="roundRect">
              <a:avLst>
                <a:gd name="adj" fmla="val 26667"/>
              </a:avLst>
            </a:prstGeom>
            <a:solidFill>
              <a:srgbClr val="DED6FF"/>
            </a:solidFill>
          </p:spPr>
        </p:sp>
        <p:sp>
          <p:nvSpPr>
            <p:cNvPr id="18" name="Text 16"/>
            <p:cNvSpPr/>
            <p:nvPr>
              <p:custDataLst>
                <p:tags r:id="rId16"/>
              </p:custDataLst>
            </p:nvPr>
          </p:nvSpPr>
          <p:spPr>
            <a:xfrm>
              <a:off x="11429" y="6300"/>
              <a:ext cx="258" cy="656"/>
            </a:xfrm>
            <a:prstGeom prst="rect">
              <a:avLst/>
            </a:prstGeom>
            <a:noFill/>
          </p:spPr>
          <p:txBody>
            <a:bodyPr wrap="none" rtlCol="0" anchor="t"/>
            <a:lstStyle/>
            <a:p>
              <a:pPr marL="0" indent="0" algn="ctr">
                <a:lnSpc>
                  <a:spcPts val="3280"/>
                </a:lnSpc>
                <a:buNone/>
              </a:pPr>
              <a:r>
                <a:rPr lang="en-US" sz="1640" dirty="0">
                  <a:solidFill>
                    <a:srgbClr val="5955EB"/>
                  </a:solidFill>
                  <a:latin typeface="Libre Baskerville" panose="02000000000000000000" pitchFamily="34" charset="0"/>
                  <a:ea typeface="Libre Baskerville" panose="02000000000000000000" pitchFamily="34" charset="-122"/>
                  <a:cs typeface="Libre Baskerville" panose="02000000000000000000" pitchFamily="34" charset="-120"/>
                </a:rPr>
                <a:t>3</a:t>
              </a:r>
              <a:endParaRPr lang="en-US" sz="1640" dirty="0"/>
            </a:p>
          </p:txBody>
        </p:sp>
        <p:sp>
          <p:nvSpPr>
            <p:cNvPr id="19" name="Text 17"/>
            <p:cNvSpPr/>
            <p:nvPr>
              <p:custDataLst>
                <p:tags r:id="rId17"/>
              </p:custDataLst>
            </p:nvPr>
          </p:nvSpPr>
          <p:spPr>
            <a:xfrm>
              <a:off x="5222" y="6754"/>
              <a:ext cx="4374" cy="547"/>
            </a:xfrm>
            <a:prstGeom prst="rect">
              <a:avLst/>
            </a:prstGeom>
            <a:noFill/>
          </p:spPr>
          <p:txBody>
            <a:bodyPr wrap="none" rtlCol="0" anchor="t"/>
            <a:lstStyle/>
            <a:p>
              <a:pPr marL="0" indent="0" algn="r">
                <a:lnSpc>
                  <a:spcPts val="2735"/>
                </a:lnSpc>
                <a:buNone/>
              </a:pPr>
              <a:r>
                <a:rPr lang="zh-CN" altLang="en-US" sz="1365" dirty="0">
                  <a:solidFill>
                    <a:srgbClr val="5955EB"/>
                  </a:solidFill>
                  <a:latin typeface="Libre Baskerville" panose="02000000000000000000" pitchFamily="34" charset="0"/>
                  <a:ea typeface="Libre Baskerville" panose="02000000000000000000" pitchFamily="34" charset="-122"/>
                  <a:cs typeface="Libre Baskerville" panose="02000000000000000000" pitchFamily="34" charset="-120"/>
                </a:rPr>
                <a:t>发起</a:t>
              </a:r>
              <a:r>
                <a:rPr lang="zh-CN" altLang="en-US" sz="1365" dirty="0">
                  <a:solidFill>
                    <a:srgbClr val="5955EB"/>
                  </a:solidFill>
                  <a:latin typeface="Libre Baskerville" panose="02000000000000000000" pitchFamily="34" charset="0"/>
                  <a:ea typeface="Libre Baskerville" panose="02000000000000000000" pitchFamily="34" charset="-122"/>
                  <a:cs typeface="Libre Baskerville" panose="02000000000000000000" pitchFamily="34" charset="-120"/>
                </a:rPr>
                <a:t>通话请求</a:t>
              </a:r>
              <a:endParaRPr lang="zh-CN" altLang="en-US" sz="1365" dirty="0">
                <a:solidFill>
                  <a:srgbClr val="5955EB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endParaRPr>
            </a:p>
          </p:txBody>
        </p:sp>
        <p:sp>
          <p:nvSpPr>
            <p:cNvPr id="20" name="Text 18"/>
            <p:cNvSpPr/>
            <p:nvPr>
              <p:custDataLst>
                <p:tags r:id="rId18"/>
              </p:custDataLst>
            </p:nvPr>
          </p:nvSpPr>
          <p:spPr>
            <a:xfrm>
              <a:off x="1156" y="7511"/>
              <a:ext cx="8438" cy="1118"/>
            </a:xfrm>
            <a:prstGeom prst="rect">
              <a:avLst/>
            </a:prstGeom>
            <a:noFill/>
          </p:spPr>
          <p:txBody>
            <a:bodyPr wrap="square" rtlCol="0" anchor="t"/>
            <a:lstStyle/>
            <a:p>
              <a:pPr indent="0" algn="r" fontAlgn="auto">
                <a:lnSpc>
                  <a:spcPct val="150000"/>
                </a:lnSpc>
                <a:buNone/>
              </a:pPr>
              <a:r>
                <a:rPr lang="en-US" sz="1095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DialerUtils.startActivityWithErrorToast() 调用 placeCallOrMakeToast()  </a:t>
              </a:r>
              <a:endParaRPr lang="en-US" sz="1095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endParaRPr>
            </a:p>
          </p:txBody>
        </p:sp>
        <p:sp>
          <p:nvSpPr>
            <p:cNvPr id="21" name="Shape 19"/>
            <p:cNvSpPr/>
            <p:nvPr>
              <p:custDataLst>
                <p:tags r:id="rId19"/>
              </p:custDataLst>
            </p:nvPr>
          </p:nvSpPr>
          <p:spPr>
            <a:xfrm>
              <a:off x="11914" y="8610"/>
              <a:ext cx="1225" cy="70"/>
            </a:xfrm>
            <a:prstGeom prst="rect">
              <a:avLst/>
            </a:prstGeom>
            <a:solidFill>
              <a:srgbClr val="B8B7E0"/>
            </a:solidFill>
          </p:spPr>
        </p:sp>
        <p:sp>
          <p:nvSpPr>
            <p:cNvPr id="22" name="Shape 20"/>
            <p:cNvSpPr/>
            <p:nvPr>
              <p:custDataLst>
                <p:tags r:id="rId20"/>
              </p:custDataLst>
            </p:nvPr>
          </p:nvSpPr>
          <p:spPr>
            <a:xfrm>
              <a:off x="11126" y="8252"/>
              <a:ext cx="787" cy="787"/>
            </a:xfrm>
            <a:prstGeom prst="roundRect">
              <a:avLst>
                <a:gd name="adj" fmla="val 26667"/>
              </a:avLst>
            </a:prstGeom>
            <a:solidFill>
              <a:srgbClr val="DED6FF"/>
            </a:solidFill>
          </p:spPr>
        </p:sp>
        <p:sp>
          <p:nvSpPr>
            <p:cNvPr id="23" name="Text 21"/>
            <p:cNvSpPr/>
            <p:nvPr>
              <p:custDataLst>
                <p:tags r:id="rId21"/>
              </p:custDataLst>
            </p:nvPr>
          </p:nvSpPr>
          <p:spPr>
            <a:xfrm>
              <a:off x="11397" y="7931"/>
              <a:ext cx="245" cy="656"/>
            </a:xfrm>
            <a:prstGeom prst="rect">
              <a:avLst/>
            </a:prstGeom>
            <a:noFill/>
          </p:spPr>
          <p:txBody>
            <a:bodyPr wrap="none" rtlCol="0" anchor="t"/>
            <a:lstStyle/>
            <a:p>
              <a:pPr marL="0" indent="0" algn="ctr">
                <a:lnSpc>
                  <a:spcPts val="3280"/>
                </a:lnSpc>
                <a:buNone/>
              </a:pPr>
              <a:r>
                <a:rPr lang="en-US" sz="1640" dirty="0">
                  <a:solidFill>
                    <a:srgbClr val="5955EB"/>
                  </a:solidFill>
                  <a:latin typeface="Libre Baskerville" panose="02000000000000000000" pitchFamily="34" charset="0"/>
                  <a:ea typeface="Libre Baskerville" panose="02000000000000000000" pitchFamily="34" charset="-122"/>
                  <a:cs typeface="Libre Baskerville" panose="02000000000000000000" pitchFamily="34" charset="-120"/>
                </a:rPr>
                <a:t>4</a:t>
              </a:r>
              <a:endParaRPr lang="en-US" sz="1640" dirty="0"/>
            </a:p>
          </p:txBody>
        </p:sp>
        <p:sp>
          <p:nvSpPr>
            <p:cNvPr id="24" name="Text 22"/>
            <p:cNvSpPr/>
            <p:nvPr>
              <p:custDataLst>
                <p:tags r:id="rId22"/>
              </p:custDataLst>
            </p:nvPr>
          </p:nvSpPr>
          <p:spPr>
            <a:xfrm>
              <a:off x="13445" y="8328"/>
              <a:ext cx="4374" cy="547"/>
            </a:xfrm>
            <a:prstGeom prst="rect">
              <a:avLst/>
            </a:prstGeom>
            <a:noFill/>
          </p:spPr>
          <p:txBody>
            <a:bodyPr wrap="none" rtlCol="0" anchor="t"/>
            <a:lstStyle/>
            <a:p>
              <a:pPr marL="0" indent="0" algn="l">
                <a:lnSpc>
                  <a:spcPts val="2735"/>
                </a:lnSpc>
                <a:buNone/>
              </a:pPr>
              <a:r>
                <a:rPr lang="zh-CN" altLang="en-US" sz="1365" dirty="0">
                  <a:solidFill>
                    <a:srgbClr val="5955EB"/>
                  </a:solidFill>
                  <a:latin typeface="Libre Baskerville" panose="02000000000000000000" pitchFamily="34" charset="0"/>
                  <a:ea typeface="Libre Baskerville" panose="02000000000000000000" pitchFamily="34" charset="-122"/>
                  <a:cs typeface="Libre Baskerville" panose="02000000000000000000" pitchFamily="34" charset="-120"/>
                </a:rPr>
                <a:t>准备交给</a:t>
              </a:r>
              <a:r>
                <a:rPr lang="en-US" altLang="zh-CN" sz="1365" dirty="0">
                  <a:solidFill>
                    <a:srgbClr val="5955EB"/>
                  </a:solidFill>
                  <a:latin typeface="Libre Baskerville" panose="02000000000000000000" pitchFamily="34" charset="0"/>
                  <a:ea typeface="Libre Baskerville" panose="02000000000000000000" pitchFamily="34" charset="-122"/>
                  <a:cs typeface="Libre Baskerville" panose="02000000000000000000" pitchFamily="34" charset="-120"/>
                </a:rPr>
                <a:t>Telecom</a:t>
              </a:r>
              <a:r>
                <a:rPr lang="zh-CN" altLang="en-US" sz="1365" dirty="0">
                  <a:solidFill>
                    <a:srgbClr val="5955EB"/>
                  </a:solidFill>
                  <a:latin typeface="Libre Baskerville" panose="02000000000000000000" pitchFamily="34" charset="0"/>
                  <a:ea typeface="Libre Baskerville" panose="02000000000000000000" pitchFamily="34" charset="-122"/>
                  <a:cs typeface="Libre Baskerville" panose="02000000000000000000" pitchFamily="34" charset="-120"/>
                </a:rPr>
                <a:t>处理</a:t>
              </a:r>
              <a:endParaRPr lang="zh-CN" altLang="en-US" sz="1365" dirty="0">
                <a:solidFill>
                  <a:srgbClr val="5955EB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endParaRPr>
            </a:p>
          </p:txBody>
        </p:sp>
        <p:sp>
          <p:nvSpPr>
            <p:cNvPr id="25" name="Text 23"/>
            <p:cNvSpPr/>
            <p:nvPr>
              <p:custDataLst>
                <p:tags r:id="rId23"/>
              </p:custDataLst>
            </p:nvPr>
          </p:nvSpPr>
          <p:spPr>
            <a:xfrm>
              <a:off x="13153" y="9085"/>
              <a:ext cx="8515" cy="2238"/>
            </a:xfrm>
            <a:prstGeom prst="rect">
              <a:avLst/>
            </a:prstGeom>
            <a:noFill/>
          </p:spPr>
          <p:txBody>
            <a:bodyPr wrap="square" rtlCol="0" anchor="t"/>
            <a:lstStyle/>
            <a:p>
              <a:pPr indent="0" algn="l" fontAlgn="auto">
                <a:lnSpc>
                  <a:spcPct val="150000"/>
                </a:lnSpc>
                <a:buNone/>
              </a:pPr>
              <a:r>
                <a:rPr lang="en-US" sz="1095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通话UI的启动过程结束,</a:t>
              </a:r>
              <a:r>
                <a:rPr lang="zh-CN" altLang="en-US" sz="1095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执行</a:t>
              </a:r>
              <a:r>
                <a:rPr lang="en-US" sz="1095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TelecomUtil.placeCall(context, intent) </a:t>
              </a:r>
              <a:endParaRPr lang="en-US" sz="1095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endParaRPr>
            </a:p>
            <a:p>
              <a:pPr indent="0" algn="l" fontAlgn="auto">
                <a:lnSpc>
                  <a:spcPct val="150000"/>
                </a:lnSpc>
                <a:buNone/>
              </a:pPr>
              <a:r>
                <a:rPr lang="en-US" sz="1095" dirty="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后续的通话处理交由Telecom系统来完成。</a:t>
              </a:r>
              <a:endParaRPr lang="en-US" sz="1095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2916158" y="123190"/>
            <a:ext cx="4410869" cy="434181"/>
          </a:xfrm>
          <a:prstGeom prst="rect">
            <a:avLst/>
          </a:prstGeom>
          <a:noFill/>
        </p:spPr>
        <p:txBody>
          <a:bodyPr wrap="none" rtlCol="0" anchor="t"/>
          <a:p>
            <a:pPr algn="l"/>
            <a:r>
              <a:rPr lang="en-US" altLang="zh-CN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Telecom</a:t>
            </a:r>
            <a:r>
              <a:rPr lang="zh-CN" alt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处理通话</a:t>
            </a:r>
            <a:r>
              <a:rPr lang="zh-CN" altLang="en-US"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意图</a:t>
            </a:r>
            <a:endParaRPr lang="zh-CN" altLang="en-US" sz="2735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  <a:sym typeface="+mn-ea"/>
            </a:endParaRPr>
          </a:p>
        </p:txBody>
      </p:sp>
      <p:sp>
        <p:nvSpPr>
          <p:cNvPr id="3" name="Shape 3"/>
          <p:cNvSpPr/>
          <p:nvPr/>
        </p:nvSpPr>
        <p:spPr>
          <a:xfrm>
            <a:off x="262255" y="965200"/>
            <a:ext cx="3014345" cy="1128395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26" name="文本框 25"/>
          <p:cNvSpPr txBox="1"/>
          <p:nvPr/>
        </p:nvSpPr>
        <p:spPr>
          <a:xfrm>
            <a:off x="586740" y="991870"/>
            <a:ext cx="315785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4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TelecomUtil.placeCall(..)</a:t>
            </a:r>
            <a:endParaRPr lang="zh-CN" altLang="en-US" sz="14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获取</a:t>
            </a:r>
            <a:r>
              <a:rPr lang="zh-CN" altLang="en-US" sz="1400" b="1">
                <a:solidFill>
                  <a:srgbClr val="0070C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telecomManager</a:t>
            </a:r>
            <a:endParaRPr lang="zh-CN" altLang="en-US" sz="1400" b="1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调用placeall()方法</a:t>
            </a:r>
            <a:endParaRPr lang="zh-CN" altLang="en-US" sz="14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420110" y="1059180"/>
            <a:ext cx="5346065" cy="114935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public static boolean placeCall(Context context, Intent intent)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...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getTelecomManager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(context).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placeCall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(intent.getData(), intent.getExtras());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...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  <p:sp>
        <p:nvSpPr>
          <p:cNvPr id="34" name="Shape 3"/>
          <p:cNvSpPr/>
          <p:nvPr/>
        </p:nvSpPr>
        <p:spPr>
          <a:xfrm>
            <a:off x="262255" y="2208530"/>
            <a:ext cx="3014345" cy="1128395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35" name="文本框 34"/>
          <p:cNvSpPr txBox="1"/>
          <p:nvPr/>
        </p:nvSpPr>
        <p:spPr>
          <a:xfrm>
            <a:off x="549910" y="2249805"/>
            <a:ext cx="315785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4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TelecomManager</a:t>
            </a:r>
            <a:r>
              <a:rPr lang="en-US" altLang="zh-CN" sz="14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.</a:t>
            </a:r>
            <a:r>
              <a:rPr lang="zh-CN" altLang="en-US" sz="14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placeCall()</a:t>
            </a:r>
            <a:endParaRPr lang="zh-CN" altLang="en-US" sz="14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获取</a:t>
            </a:r>
            <a:r>
              <a:rPr lang="zh-CN" altLang="en-US" sz="1400" b="1">
                <a:solidFill>
                  <a:srgbClr val="0070C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ITelecomService</a:t>
            </a:r>
            <a:endParaRPr lang="zh-CN" altLang="en-US" sz="14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调用placeCall方法</a:t>
            </a:r>
            <a:endParaRPr lang="zh-CN" altLang="en-US" sz="14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420110" y="2283460"/>
            <a:ext cx="5859780" cy="114935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public void placeCall(Uri address, Bundle extras)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ITelecomService service =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getTelecomService()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service.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placeCall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();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  ...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  <p:sp>
        <p:nvSpPr>
          <p:cNvPr id="37" name="Shape 3"/>
          <p:cNvSpPr/>
          <p:nvPr/>
        </p:nvSpPr>
        <p:spPr>
          <a:xfrm>
            <a:off x="262255" y="3413760"/>
            <a:ext cx="3014345" cy="1505585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38" name="文本框 37"/>
          <p:cNvSpPr txBox="1"/>
          <p:nvPr/>
        </p:nvSpPr>
        <p:spPr>
          <a:xfrm>
            <a:off x="262255" y="3463290"/>
            <a:ext cx="348234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实现类TelecomServiceImpl</a:t>
            </a: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.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placeCall()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通过</a:t>
            </a:r>
            <a:r>
              <a:rPr lang="zh-CN" altLang="en-US" sz="1400" b="1">
                <a:solidFill>
                  <a:srgbClr val="0070C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UserCallIntentProcessorFactory</a:t>
            </a:r>
            <a:endParaRPr lang="zh-CN" altLang="en-US" sz="1400" b="1">
              <a:solidFill>
                <a:srgbClr val="0070C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创建</a:t>
            </a:r>
            <a:r>
              <a:rPr lang="zh-CN" altLang="en-US" sz="1400" b="1">
                <a:solidFill>
                  <a:srgbClr val="0070C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UserCallIntentProcessor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组件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调用processInt处理呼叫意图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420110" y="3507740"/>
            <a:ext cx="5346065" cy="1331595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public void placeCall(Uri handle, Bundle extras, String callingPackage,String callingFeatureId)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mUserCallIntentProcessorFactory.create().processIntent();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en-US" altLang="zh-CN" sz="1000">
                <a:latin typeface="JetBrains Mono NL Medium" panose="02000009000000000000" charset="0"/>
                <a:cs typeface="JetBrains Mono NL Medium" panose="02000009000000000000" charset="0"/>
              </a:rPr>
              <a:t>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    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643755" y="627380"/>
            <a:ext cx="566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MT(收),MO(发)消息处理关键入口，Dialer和TeleService的消息中转站</a:t>
            </a:r>
            <a:endParaRPr lang="zh-CN" altLang="en-US" sz="1000"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3347904" y="51494"/>
            <a:ext cx="3378026" cy="4223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5320"/>
              </a:lnSpc>
              <a:buNone/>
            </a:pPr>
            <a:r>
              <a:rPr lang="zh-CN" altLang="en-US" sz="26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处理呼叫意图</a:t>
            </a:r>
            <a:endParaRPr lang="zh-CN" altLang="en-US" sz="2660" b="1" dirty="0">
              <a:solidFill>
                <a:srgbClr val="000000"/>
              </a:solidFill>
              <a:latin typeface="p22-mackinac-pro" pitchFamily="34" charset="0"/>
              <a:ea typeface="p22-mackinac-pro" pitchFamily="34" charset="-122"/>
              <a:cs typeface="p22-mackinac-pro" pitchFamily="34" charset="-12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260350" y="820420"/>
            <a:ext cx="4320000" cy="2084705"/>
          </a:xfrm>
          <a:prstGeom prst="roundRect">
            <a:avLst>
              <a:gd name="adj" fmla="val 29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476047" y="700043"/>
            <a:ext cx="1688976" cy="21111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660"/>
              </a:lnSpc>
              <a:buNone/>
            </a:pPr>
            <a:r>
              <a:rPr lang="en-US" sz="133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  <a:sym typeface="+mn-ea"/>
              </a:rPr>
              <a:t>UserCallIntentProcessor</a:t>
            </a:r>
            <a:endParaRPr lang="en-US" sz="1330" b="1" dirty="0"/>
          </a:p>
        </p:txBody>
      </p:sp>
      <p:sp>
        <p:nvSpPr>
          <p:cNvPr id="8" name="Text 4"/>
          <p:cNvSpPr/>
          <p:nvPr/>
        </p:nvSpPr>
        <p:spPr>
          <a:xfrm>
            <a:off x="323215" y="987425"/>
            <a:ext cx="4715510" cy="27165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25"/>
              </a:lnSpc>
              <a:buNone/>
            </a:pPr>
            <a:r>
              <a:rPr lang="zh-CN" altLang="en-US"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执行</a:t>
            </a:r>
            <a:r>
              <a:rPr lang="en-US"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processIntent()方法</a:t>
            </a:r>
            <a:endParaRPr lang="en-US" sz="120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25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判断是否满足呼叫请求</a:t>
            </a:r>
            <a:endParaRPr lang="en-US" sz="120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25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满足则执行</a:t>
            </a:r>
            <a:r>
              <a:rPr lang="en-US" sz="1200" b="1" dirty="0">
                <a:solidFill>
                  <a:schemeClr val="tx1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processOutgoingCallIntent()</a:t>
            </a:r>
            <a:endParaRPr lang="en-US" sz="1200" b="1" dirty="0">
              <a:solidFill>
                <a:schemeClr val="tx1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25"/>
              </a:lnSpc>
              <a:buNone/>
            </a:pPr>
            <a:r>
              <a:rPr lang="en-US" altLang="zh-CN"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-&gt;</a:t>
            </a:r>
            <a:r>
              <a:rPr lang="zh-CN" altLang="en-US"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执行</a:t>
            </a:r>
            <a:r>
              <a:rPr lang="en-US" sz="1200" b="1" dirty="0">
                <a:solidFill>
                  <a:schemeClr val="tx1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  <a:sym typeface="+mn-ea"/>
              </a:rPr>
              <a:t>sendIntentToDestination()</a:t>
            </a:r>
            <a:endParaRPr lang="en-US" sz="120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  <a:sym typeface="+mn-ea"/>
            </a:endParaRPr>
          </a:p>
          <a:p>
            <a:pPr marL="0" indent="0">
              <a:lnSpc>
                <a:spcPts val="2725"/>
              </a:lnSpc>
              <a:buNone/>
            </a:pPr>
            <a:r>
              <a:rPr lang="en-US" altLang="zh-CN"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  <a:sym typeface="+mn-ea"/>
              </a:rPr>
              <a:t>-&gt;</a:t>
            </a:r>
            <a:r>
              <a:rPr lang="zh-CN" altLang="en-US"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  <a:sym typeface="+mn-ea"/>
              </a:rPr>
              <a:t>获取</a:t>
            </a:r>
            <a:r>
              <a:rPr lang="en-US" altLang="zh-CN"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  <a:sym typeface="+mn-ea"/>
              </a:rPr>
              <a:t>telecomManager</a:t>
            </a:r>
            <a:r>
              <a:rPr lang="zh-CN" altLang="en-US"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  <a:sym typeface="+mn-ea"/>
              </a:rPr>
              <a:t>并执行其</a:t>
            </a:r>
            <a:r>
              <a:rPr lang="zh-CN" altLang="en-US" sz="120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  <a:sym typeface="+mn-ea"/>
              </a:rPr>
              <a:t>handleCallIntent</a:t>
            </a:r>
            <a:r>
              <a:rPr lang="zh-CN" altLang="en-US"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  <a:sym typeface="+mn-ea"/>
              </a:rPr>
              <a:t>方法</a:t>
            </a:r>
            <a:endParaRPr lang="zh-CN" altLang="en-US" sz="120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  <a:sym typeface="+mn-ea"/>
            </a:endParaRPr>
          </a:p>
        </p:txBody>
      </p:sp>
      <p:sp>
        <p:nvSpPr>
          <p:cNvPr id="9" name="Shape 5"/>
          <p:cNvSpPr/>
          <p:nvPr/>
        </p:nvSpPr>
        <p:spPr>
          <a:xfrm>
            <a:off x="4716145" y="843280"/>
            <a:ext cx="4320000" cy="2084705"/>
          </a:xfrm>
          <a:prstGeom prst="roundRect">
            <a:avLst>
              <a:gd name="adj" fmla="val 29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723588" y="700678"/>
            <a:ext cx="1688976" cy="21111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660"/>
              </a:lnSpc>
              <a:buNone/>
            </a:pPr>
            <a:r>
              <a:rPr lang="en-US" sz="133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CallIntentProcessor</a:t>
            </a:r>
            <a:endParaRPr lang="en-US" sz="1330" b="1" dirty="0">
              <a:solidFill>
                <a:srgbClr val="272525"/>
              </a:solidFill>
              <a:latin typeface="p22-mackinac-pro" pitchFamily="34" charset="0"/>
              <a:ea typeface="p22-mackinac-pro" pitchFamily="34" charset="-122"/>
              <a:cs typeface="p22-mackinac-pro" pitchFamily="34" charset="-12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4932045" y="987425"/>
            <a:ext cx="4676140" cy="1513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indent="0" fontAlgn="auto">
              <a:lnSpc>
                <a:spcPct val="175000"/>
              </a:lnSpc>
              <a:buNone/>
            </a:pPr>
            <a:r>
              <a:rPr lang="zh-CN" altLang="en-US"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调用</a:t>
            </a:r>
            <a:r>
              <a:rPr lang="en-US" altLang="zh-CN" sz="1065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TelecomService.</a:t>
            </a:r>
            <a:r>
              <a:rPr lang="en-US" sz="1065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handleCallIntent()</a:t>
            </a:r>
            <a:endParaRPr lang="en-US" sz="1065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indent="0" fontAlgn="auto">
              <a:lnSpc>
                <a:spcPct val="175000"/>
              </a:lnSpc>
              <a:buNone/>
            </a:pPr>
            <a:r>
              <a:rPr lang="en-US"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调用CallIntentProcessor.Adapter的</a:t>
            </a:r>
            <a:r>
              <a:rPr lang="en-US" sz="1065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processOutgoingCallIntent()</a:t>
            </a:r>
            <a:r>
              <a:rPr lang="zh-CN" altLang="en-US"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方法</a:t>
            </a:r>
            <a:r>
              <a:rPr lang="en-US"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endParaRPr lang="en-US" sz="1065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indent="0" fontAlgn="auto">
              <a:lnSpc>
                <a:spcPct val="175000"/>
              </a:lnSpc>
              <a:buNone/>
            </a:pPr>
            <a:r>
              <a:rPr lang="en-US"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通过callManager的startOutgoingCall创建callFuture</a:t>
            </a:r>
            <a:endParaRPr lang="en-US" sz="1065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indent="0" fontAlgn="auto">
              <a:lnSpc>
                <a:spcPct val="175000"/>
              </a:lnSpc>
              <a:buNone/>
            </a:pPr>
            <a:r>
              <a:rPr lang="en-US"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创建call-&gt;</a:t>
            </a:r>
            <a:r>
              <a:rPr lang="zh-CN" altLang="en-US"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创建</a:t>
            </a:r>
            <a:r>
              <a:rPr lang="en-US" sz="1065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NewOutgoingCallIntentBroadcaster</a:t>
            </a:r>
            <a:endParaRPr lang="en-US" sz="1065" b="1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indent="0" fontAlgn="auto">
              <a:lnSpc>
                <a:spcPct val="175000"/>
              </a:lnSpc>
              <a:buNone/>
            </a:pPr>
            <a:r>
              <a:rPr lang="en-US"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调用其</a:t>
            </a:r>
            <a:r>
              <a:rPr lang="en-US" sz="1065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processCall() </a:t>
            </a:r>
            <a:r>
              <a:rPr lang="en-US" sz="106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广播新的外拨电话意图</a:t>
            </a:r>
            <a:endParaRPr lang="en-US" sz="1065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indent="0" fontAlgn="auto">
              <a:lnSpc>
                <a:spcPct val="175000"/>
              </a:lnSpc>
              <a:buNone/>
            </a:pPr>
            <a:endParaRPr lang="en-US" sz="1065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50825" y="3075940"/>
            <a:ext cx="4410075" cy="84963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pPr algn="l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private boolean sendIntentToDestination()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TelecomManager tm = (TelecomManager)         mContext.getSystemService(Context.TELECOM_SERVICE);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tm.handleCallIntent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(intent, callingPackage);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08625" y="4702810"/>
            <a:ext cx="4572000" cy="440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ts val="2725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  <a:sym typeface="+mn-ea"/>
              </a:rPr>
              <a:t>适配器类：为了统一不同类的接口，使它们能够以统一的方式被调用</a:t>
            </a:r>
            <a:endParaRPr lang="en-US" altLang="en-US" sz="90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60290" y="3014345"/>
            <a:ext cx="7056755" cy="151257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pPr algn="l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static void processOutgoingCallIntent(...)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</a:t>
            </a:r>
            <a:r>
              <a:rPr lang="en-US" altLang="zh-CN" sz="1000">
                <a:latin typeface="JetBrains Mono NL Medium" panose="02000009000000000000" charset="0"/>
                <a:cs typeface="JetBrains Mono NL Medium" panose="02000009000000000000" charset="0"/>
              </a:rPr>
              <a:t> 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NewOutgoingCallIntentBroadcaster broadcaster = 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</a:t>
            </a:r>
            <a:r>
              <a:rPr lang="en-US" altLang="zh-CN" sz="1000">
                <a:latin typeface="JetBrains Mono NL Medium" panose="02000009000000000000" charset="0"/>
                <a:cs typeface="JetBrains Mono NL Medium" panose="02000009000000000000" charset="0"/>
              </a:rPr>
              <a:t>  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new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NewOutgoingCallIntentBroadcaster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(...);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</a:t>
            </a:r>
            <a:r>
              <a:rPr lang="en-US" altLang="zh-CN" sz="1000">
                <a:latin typeface="JetBrains Mono NL Medium" panose="02000009000000000000" charset="0"/>
                <a:cs typeface="JetBrains Mono NL Medium" panose="02000009000000000000" charset="0"/>
              </a:rPr>
              <a:t> 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CompletableFuture&lt;Call&gt; callFuture = callsManager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</a:t>
            </a:r>
            <a:r>
              <a:rPr lang="en-US" altLang="zh-CN" sz="1000">
                <a:latin typeface="JetBrains Mono NL Medium" panose="02000009000000000000" charset="0"/>
                <a:cs typeface="JetBrains Mono NL Medium" panose="02000009000000000000" charset="0"/>
              </a:rPr>
              <a:t>  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.startOutgoingCall(...);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</a:t>
            </a:r>
            <a:r>
              <a:rPr lang="en-US" altLang="zh-CN" sz="1000">
                <a:latin typeface="JetBrains Mono NL Medium" panose="02000009000000000000" charset="0"/>
                <a:cs typeface="JetBrains Mono NL Medium" panose="02000009000000000000" charset="0"/>
              </a:rPr>
              <a:t> 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callFuture.thenAccept((call) -&gt;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</a:t>
            </a:r>
            <a:r>
              <a:rPr lang="en-US" altLang="zh-CN" sz="1000">
                <a:latin typeface="JetBrains Mono NL Medium" panose="02000009000000000000" charset="0"/>
                <a:cs typeface="JetBrains Mono NL Medium" panose="02000009000000000000" charset="0"/>
              </a:rPr>
              <a:t>    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broadcaster.processCall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(call, disposition);}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});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3347904" y="51494"/>
            <a:ext cx="3378026" cy="4223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5320"/>
              </a:lnSpc>
              <a:buNone/>
            </a:pPr>
            <a:r>
              <a:rPr lang="zh-CN" altLang="en-US" sz="26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处理呼叫意图</a:t>
            </a:r>
            <a:endParaRPr lang="zh-CN" altLang="en-US" sz="2660" b="1" dirty="0">
              <a:solidFill>
                <a:srgbClr val="000000"/>
              </a:solidFill>
              <a:latin typeface="p22-mackinac-pro" pitchFamily="34" charset="0"/>
              <a:ea typeface="p22-mackinac-pro" pitchFamily="34" charset="-122"/>
              <a:cs typeface="p22-mackinac-pro" pitchFamily="34" charset="-12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260350" y="820420"/>
            <a:ext cx="4364355" cy="3860165"/>
          </a:xfrm>
          <a:prstGeom prst="roundRect">
            <a:avLst>
              <a:gd name="adj" fmla="val 29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84202" y="1060088"/>
            <a:ext cx="1688976" cy="21111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660"/>
              </a:lnSpc>
              <a:buNone/>
            </a:pPr>
            <a:r>
              <a:rPr sz="1330" b="1" dirty="0">
                <a:solidFill>
                  <a:schemeClr val="tx1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  <a:sym typeface="+mn-ea"/>
              </a:rPr>
              <a:t>NewOutgoingCallIntentBroadcaster</a:t>
            </a:r>
            <a:endParaRPr lang="en-US" sz="1330" b="1" dirty="0">
              <a:solidFill>
                <a:schemeClr val="tx1"/>
              </a:solidFill>
              <a:latin typeface="Eudoxus Sans" pitchFamily="34" charset="0"/>
              <a:ea typeface="Eudoxus Sans" pitchFamily="34" charset="-122"/>
              <a:cs typeface="Eudoxus Sans" pitchFamily="34" charset="-120"/>
              <a:sym typeface="+mn-ea"/>
            </a:endParaRPr>
          </a:p>
        </p:txBody>
      </p:sp>
      <p:sp>
        <p:nvSpPr>
          <p:cNvPr id="8" name="Text 4"/>
          <p:cNvSpPr/>
          <p:nvPr/>
        </p:nvSpPr>
        <p:spPr>
          <a:xfrm>
            <a:off x="323850" y="1635760"/>
            <a:ext cx="4519295" cy="189484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25"/>
              </a:lnSpc>
              <a:buNone/>
            </a:pPr>
            <a:r>
              <a:rPr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NewOutgoingCallIntentBroadcaster</a:t>
            </a:r>
            <a:r>
              <a:rPr lang="en-US"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:</a:t>
            </a:r>
            <a:r>
              <a:rPr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processCall()</a:t>
            </a:r>
            <a:endParaRPr sz="120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25"/>
              </a:lnSpc>
              <a:buNone/>
            </a:pPr>
            <a:r>
              <a:rPr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判断条件，满足则执行CallImmediately</a:t>
            </a:r>
            <a:endParaRPr sz="120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25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-&gt;</a:t>
            </a:r>
            <a:r>
              <a:rPr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执行placeOutgoingCallImmediately()</a:t>
            </a:r>
            <a:endParaRPr sz="120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25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-&gt;</a:t>
            </a:r>
            <a:r>
              <a:rPr sz="12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执行了 CallsManager中的placeOutgoingCall</a:t>
            </a:r>
            <a:endParaRPr sz="120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787900" y="987425"/>
            <a:ext cx="4871720" cy="348996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pPr algn="l"/>
            <a:r>
              <a:rPr lang="zh-CN" altLang="en-US" sz="1200">
                <a:latin typeface="JetBrains Mono NL Medium" panose="02000009000000000000" charset="0"/>
                <a:cs typeface="JetBrains Mono NL Medium" panose="02000009000000000000" charset="0"/>
              </a:rPr>
              <a:t>  public void processCall() {</a:t>
            </a:r>
            <a:endParaRPr lang="zh-CN" altLang="en-US" sz="12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200">
                <a:latin typeface="JetBrains Mono NL Medium" panose="02000009000000000000" charset="0"/>
                <a:cs typeface="JetBrains Mono NL Medium" panose="02000009000000000000" charset="0"/>
              </a:rPr>
              <a:t>   if (!callRedirectionWithService) {</a:t>
            </a:r>
            <a:endParaRPr lang="zh-CN" altLang="en-US" sz="12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200">
                <a:latin typeface="JetBrains Mono NL Medium" panose="02000009000000000000" charset="0"/>
                <a:cs typeface="JetBrains Mono NL Medium" panose="02000009000000000000" charset="0"/>
              </a:rPr>
              <a:t>       </a:t>
            </a:r>
            <a:r>
              <a:rPr lang="zh-CN" altLang="en-US" sz="12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callImmediately(disposition);</a:t>
            </a:r>
            <a:endParaRPr lang="zh-CN" altLang="en-US" sz="1200">
              <a:solidFill>
                <a:srgbClr val="FF0000"/>
              </a:solidFill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indent="457200" algn="l"/>
            <a:r>
              <a:rPr lang="zh-CN" altLang="en-US" sz="1200">
                <a:latin typeface="JetBrains Mono NL Medium" panose="02000009000000000000" charset="0"/>
                <a:cs typeface="JetBrains Mono NL Medium" panose="02000009000000000000" charset="0"/>
              </a:rPr>
              <a:t>}    </a:t>
            </a:r>
            <a:endParaRPr lang="zh-CN" altLang="en-US" sz="12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200">
                <a:latin typeface="JetBrains Mono NL Medium" panose="02000009000000000000" charset="0"/>
                <a:cs typeface="JetBrains Mono NL Medium" panose="02000009000000000000" charset="0"/>
              </a:rPr>
              <a:t>}</a:t>
            </a:r>
            <a:endParaRPr lang="zh-CN" altLang="en-US" sz="12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endParaRPr lang="zh-CN" altLang="en-US" sz="12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endParaRPr lang="zh-CN" altLang="en-US" sz="12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200">
                <a:latin typeface="JetBrains Mono NL Medium" panose="02000009000000000000" charset="0"/>
                <a:cs typeface="JetBrains Mono NL Medium" panose="02000009000000000000" charset="0"/>
              </a:rPr>
              <a:t>  private void callImmediately() {</a:t>
            </a:r>
            <a:endParaRPr lang="zh-CN" altLang="en-US" sz="12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200">
                <a:latin typeface="JetBrains Mono NL Medium" panose="02000009000000000000" charset="0"/>
                <a:cs typeface="JetBrains Mono NL Medium" panose="02000009000000000000" charset="0"/>
              </a:rPr>
              <a:t>      </a:t>
            </a:r>
            <a:r>
              <a:rPr lang="zh-CN" altLang="en-US" sz="12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  placeOutgoingCallImmediately();</a:t>
            </a:r>
            <a:endParaRPr lang="zh-CN" altLang="en-US" sz="1200">
              <a:solidFill>
                <a:srgbClr val="FF0000"/>
              </a:solidFill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200">
                <a:latin typeface="JetBrains Mono NL Medium" panose="02000009000000000000" charset="0"/>
                <a:cs typeface="JetBrains Mono NL Medium" panose="02000009000000000000" charset="0"/>
              </a:rPr>
              <a:t>}</a:t>
            </a:r>
            <a:endParaRPr lang="zh-CN" altLang="en-US" sz="12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endParaRPr lang="zh-CN" altLang="en-US" sz="12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endParaRPr lang="zh-CN" altLang="en-US" sz="12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200">
                <a:latin typeface="JetBrains Mono NL Medium" panose="02000009000000000000" charset="0"/>
                <a:cs typeface="JetBrains Mono NL Medium" panose="02000009000000000000" charset="0"/>
              </a:rPr>
              <a:t>  private void placeOutgoingCallImmediately(){</a:t>
            </a:r>
            <a:endParaRPr lang="zh-CN" altLang="en-US" sz="12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200">
                <a:latin typeface="JetBrains Mono NL Medium" panose="02000009000000000000" charset="0"/>
                <a:cs typeface="JetBrains Mono NL Medium" panose="02000009000000000000" charset="0"/>
              </a:rPr>
              <a:t>        </a:t>
            </a:r>
            <a:r>
              <a:rPr lang="zh-CN" altLang="en-US" sz="12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mCallsManager.placeOutgoingCall();</a:t>
            </a:r>
            <a:endParaRPr lang="zh-CN" altLang="en-US" sz="1200">
              <a:solidFill>
                <a:srgbClr val="FF0000"/>
              </a:solidFill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pPr algn="l"/>
            <a:r>
              <a:rPr lang="zh-CN" altLang="en-US" sz="1200">
                <a:latin typeface="JetBrains Mono NL Medium" panose="02000009000000000000" charset="0"/>
                <a:cs typeface="JetBrains Mono NL Medium" panose="02000009000000000000" charset="0"/>
              </a:rPr>
              <a:t>    }</a:t>
            </a:r>
            <a:endParaRPr lang="zh-CN" altLang="en-US" sz="12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08625" y="4702810"/>
            <a:ext cx="4572000" cy="440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ts val="2725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  <a:sym typeface="+mn-ea"/>
              </a:rPr>
              <a:t>适配器类：为了统一不同类的接口，使它们能够以统一的方式被调用</a:t>
            </a:r>
            <a:endParaRPr lang="en-US" altLang="en-US" sz="90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2628503" y="123190"/>
            <a:ext cx="4410869" cy="434181"/>
          </a:xfrm>
          <a:prstGeom prst="rect">
            <a:avLst/>
          </a:prstGeom>
          <a:noFill/>
        </p:spPr>
        <p:txBody>
          <a:bodyPr wrap="none" rtlCol="0" anchor="t"/>
          <a:p>
            <a:pPr algn="l"/>
            <a:r>
              <a:rPr sz="2735" b="1" dirty="0">
                <a:solidFill>
                  <a:schemeClr val="tx1">
                    <a:lumMod val="65000"/>
                    <a:lumOff val="35000"/>
                    <a:alpha val="9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豪体简体" panose="03000509000000000000" pitchFamily="65" charset="-122"/>
                <a:sym typeface="+mn-ea"/>
              </a:rPr>
              <a:t>CallsManager创建通话连接</a:t>
            </a:r>
            <a:endParaRPr sz="2735" b="1" dirty="0">
              <a:solidFill>
                <a:schemeClr val="tx1">
                  <a:lumMod val="65000"/>
                  <a:lumOff val="35000"/>
                  <a:alpha val="9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豪体简体" panose="03000509000000000000" pitchFamily="65" charset="-122"/>
              <a:sym typeface="+mn-ea"/>
            </a:endParaRPr>
          </a:p>
        </p:txBody>
      </p:sp>
      <p:sp>
        <p:nvSpPr>
          <p:cNvPr id="3" name="Shape 3"/>
          <p:cNvSpPr/>
          <p:nvPr/>
        </p:nvSpPr>
        <p:spPr>
          <a:xfrm>
            <a:off x="262255" y="965200"/>
            <a:ext cx="3014345" cy="1128395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26" name="文本框 25"/>
          <p:cNvSpPr txBox="1"/>
          <p:nvPr/>
        </p:nvSpPr>
        <p:spPr>
          <a:xfrm>
            <a:off x="262255" y="899795"/>
            <a:ext cx="45580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CallsManager</a:t>
            </a:r>
            <a:r>
              <a:rPr lang="en-US" alt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.</a:t>
            </a: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placeOutgoingCall方法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通知并调用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200" b="1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Call.java的startCreateConnection()</a:t>
            </a:r>
            <a:endParaRPr lang="zh-CN" altLang="en-US" sz="1200" b="1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开始创建通话连接</a:t>
            </a:r>
            <a:endParaRPr lang="zh-CN" altLang="en-US"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420110" y="1059180"/>
            <a:ext cx="5346065" cy="114935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public void placeOutgoingCall(...){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notifyStartCreateConnection(call);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call.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startCreateConnection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(mPhoneAccountRegistrar);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  <p:sp>
        <p:nvSpPr>
          <p:cNvPr id="34" name="Shape 3"/>
          <p:cNvSpPr/>
          <p:nvPr/>
        </p:nvSpPr>
        <p:spPr>
          <a:xfrm>
            <a:off x="262255" y="2208530"/>
            <a:ext cx="3014345" cy="1128395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35" name="文本框 34"/>
          <p:cNvSpPr txBox="1"/>
          <p:nvPr/>
        </p:nvSpPr>
        <p:spPr>
          <a:xfrm>
            <a:off x="244475" y="2204085"/>
            <a:ext cx="4575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Call</a:t>
            </a: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.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startCreateConnection()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调用 CreateConnectionProcessor</a:t>
            </a: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.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process()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进行连接创建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420110" y="2283460"/>
            <a:ext cx="5859780" cy="114935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void startCreateConnection(PhoneAccountRegistrar phoneAccountRegistrar)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mCreateConnectionProcessor.</a:t>
            </a:r>
            <a:r>
              <a:rPr lang="zh-CN" altLang="en-US" sz="1000">
                <a:solidFill>
                  <a:srgbClr val="FF0000"/>
                </a:solidFill>
                <a:latin typeface="JetBrains Mono NL Medium" panose="02000009000000000000" charset="0"/>
                <a:cs typeface="JetBrains Mono NL Medium" panose="02000009000000000000" charset="0"/>
              </a:rPr>
              <a:t>process()</a:t>
            </a:r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  <p:sp>
        <p:nvSpPr>
          <p:cNvPr id="37" name="Shape 3"/>
          <p:cNvSpPr/>
          <p:nvPr/>
        </p:nvSpPr>
        <p:spPr>
          <a:xfrm>
            <a:off x="262255" y="3413760"/>
            <a:ext cx="3014345" cy="1505585"/>
          </a:xfrm>
          <a:prstGeom prst="roundRect">
            <a:avLst>
              <a:gd name="adj" fmla="val 4935"/>
            </a:avLst>
          </a:prstGeom>
          <a:solidFill>
            <a:schemeClr val="accent2">
              <a:alpha val="13000"/>
            </a:schemeClr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38" name="文本框 37"/>
          <p:cNvSpPr txBox="1"/>
          <p:nvPr/>
        </p:nvSpPr>
        <p:spPr>
          <a:xfrm>
            <a:off x="244475" y="3617595"/>
            <a:ext cx="34823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CreateConnectionProcessor.java</a:t>
            </a:r>
            <a:r>
              <a:rPr lang="en-US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: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process()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执行attemptNextPhoneAccount()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  <a:p>
            <a:pPr indent="0" fontAlgn="auto">
              <a:lnSpc>
                <a:spcPct val="150000"/>
              </a:lnSpc>
            </a:pP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选择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满足条件的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电话</a:t>
            </a:r>
            <a:r>
              <a:rPr lang="zh-CN"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账户</a:t>
            </a:r>
            <a:r>
              <a:rPr sz="1200">
                <a:solidFill>
                  <a:srgbClr val="00B050"/>
                </a:solidFill>
                <a:latin typeface="HarmonyOS Sans SC" panose="00000500000000000000" charset="-122"/>
                <a:ea typeface="HarmonyOS Sans SC" panose="00000500000000000000" charset="-122"/>
                <a:cs typeface="HarmonyOS Sans SC" panose="00000500000000000000" charset="-122"/>
              </a:rPr>
              <a:t>来进行通话</a:t>
            </a:r>
            <a:endParaRPr sz="1200">
              <a:solidFill>
                <a:srgbClr val="00B050"/>
              </a:solidFill>
              <a:latin typeface="HarmonyOS Sans SC" panose="00000500000000000000" charset="-122"/>
              <a:ea typeface="HarmonyOS Sans SC" panose="00000500000000000000" charset="-122"/>
              <a:cs typeface="HarmonyOS Sans SC" panose="000005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420110" y="3507740"/>
            <a:ext cx="5346065" cy="1331595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public void process() {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    attemptNextPhoneAccount();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  <a:p>
            <a:r>
              <a:rPr lang="zh-CN" altLang="en-US" sz="1000">
                <a:latin typeface="JetBrains Mono NL Medium" panose="02000009000000000000" charset="0"/>
                <a:cs typeface="JetBrains Mono NL Medium" panose="02000009000000000000" charset="0"/>
              </a:rPr>
              <a:t>    }</a:t>
            </a:r>
            <a:endParaRPr lang="zh-CN" altLang="en-US" sz="1000">
              <a:latin typeface="JetBrains Mono NL Medium" panose="02000009000000000000" charset="0"/>
              <a:cs typeface="JetBrains Mono NL Medium" panose="02000009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324.59375,&quot;left&quot;:36.125,&quot;top&quot;:40.21875,&quot;width&quot;:650.15625}"/>
</p:tagLst>
</file>

<file path=ppt/tags/tag10.xml><?xml version="1.0" encoding="utf-8"?>
<p:tagLst xmlns:p="http://schemas.openxmlformats.org/presentationml/2006/main">
  <p:tag name="KSO_WM_DIAGRAM_VIRTUALLY_FRAME" val="{&quot;height&quot;:324.59375,&quot;left&quot;:36.125,&quot;top&quot;:40.21875,&quot;width&quot;:650.15625}"/>
</p:tagLst>
</file>

<file path=ppt/tags/tag11.xml><?xml version="1.0" encoding="utf-8"?>
<p:tagLst xmlns:p="http://schemas.openxmlformats.org/presentationml/2006/main">
  <p:tag name="KSO_WM_DIAGRAM_VIRTUALLY_FRAME" val="{&quot;height&quot;:324.59375,&quot;left&quot;:36.125,&quot;top&quot;:40.21875,&quot;width&quot;:650.15625}"/>
</p:tagLst>
</file>

<file path=ppt/tags/tag12.xml><?xml version="1.0" encoding="utf-8"?>
<p:tagLst xmlns:p="http://schemas.openxmlformats.org/presentationml/2006/main">
  <p:tag name="KSO_WM_DIAGRAM_VIRTUALLY_FRAME" val="{&quot;height&quot;:324.59375,&quot;left&quot;:36.125,&quot;top&quot;:40.21875,&quot;width&quot;:650.15625}"/>
</p:tagLst>
</file>

<file path=ppt/tags/tag13.xml><?xml version="1.0" encoding="utf-8"?>
<p:tagLst xmlns:p="http://schemas.openxmlformats.org/presentationml/2006/main">
  <p:tag name="KSO_WM_DIAGRAM_VIRTUALLY_FRAME" val="{&quot;height&quot;:324.59375,&quot;left&quot;:36.125,&quot;top&quot;:40.21875,&quot;width&quot;:650.15625}"/>
</p:tagLst>
</file>

<file path=ppt/tags/tag14.xml><?xml version="1.0" encoding="utf-8"?>
<p:tagLst xmlns:p="http://schemas.openxmlformats.org/presentationml/2006/main">
  <p:tag name="KSO_WM_DIAGRAM_VIRTUALLY_FRAME" val="{&quot;height&quot;:324.59375,&quot;left&quot;:36.125,&quot;top&quot;:40.21875,&quot;width&quot;:650.15625}"/>
</p:tagLst>
</file>

<file path=ppt/tags/tag15.xml><?xml version="1.0" encoding="utf-8"?>
<p:tagLst xmlns:p="http://schemas.openxmlformats.org/presentationml/2006/main">
  <p:tag name="KSO_WM_DIAGRAM_VIRTUALLY_FRAME" val="{&quot;height&quot;:324.59375,&quot;left&quot;:36.125,&quot;top&quot;:40.21875,&quot;width&quot;:650.15625}"/>
</p:tagLst>
</file>

<file path=ppt/tags/tag16.xml><?xml version="1.0" encoding="utf-8"?>
<p:tagLst xmlns:p="http://schemas.openxmlformats.org/presentationml/2006/main">
  <p:tag name="KSO_WM_DIAGRAM_VIRTUALLY_FRAME" val="{&quot;height&quot;:324.59375,&quot;left&quot;:36.125,&quot;top&quot;:40.21875,&quot;width&quot;:650.15625}"/>
</p:tagLst>
</file>

<file path=ppt/tags/tag17.xml><?xml version="1.0" encoding="utf-8"?>
<p:tagLst xmlns:p="http://schemas.openxmlformats.org/presentationml/2006/main">
  <p:tag name="KSO_WM_DIAGRAM_VIRTUALLY_FRAME" val="{&quot;height&quot;:324.59375,&quot;left&quot;:36.125,&quot;top&quot;:40.21875,&quot;width&quot;:650.15625}"/>
</p:tagLst>
</file>

<file path=ppt/tags/tag18.xml><?xml version="1.0" encoding="utf-8"?>
<p:tagLst xmlns:p="http://schemas.openxmlformats.org/presentationml/2006/main">
  <p:tag name="KSO_WM_DIAGRAM_VIRTUALLY_FRAME" val="{&quot;height&quot;:324.59375,&quot;left&quot;:36.125,&quot;top&quot;:40.21875,&quot;width&quot;:650.15625}"/>
</p:tagLst>
</file>

<file path=ppt/tags/tag19.xml><?xml version="1.0" encoding="utf-8"?>
<p:tagLst xmlns:p="http://schemas.openxmlformats.org/presentationml/2006/main">
  <p:tag name="KSO_WM_DIAGRAM_VIRTUALLY_FRAME" val="{&quot;height&quot;:324.59375,&quot;left&quot;:36.125,&quot;top&quot;:40.21875,&quot;width&quot;:650.15625}"/>
</p:tagLst>
</file>

<file path=ppt/tags/tag2.xml><?xml version="1.0" encoding="utf-8"?>
<p:tagLst xmlns:p="http://schemas.openxmlformats.org/presentationml/2006/main">
  <p:tag name="KSO_WM_DIAGRAM_VIRTUALLY_FRAME" val="{&quot;height&quot;:324.59375,&quot;left&quot;:36.125,&quot;top&quot;:40.21875,&quot;width&quot;:650.15625}"/>
</p:tagLst>
</file>

<file path=ppt/tags/tag20.xml><?xml version="1.0" encoding="utf-8"?>
<p:tagLst xmlns:p="http://schemas.openxmlformats.org/presentationml/2006/main">
  <p:tag name="KSO_WM_DIAGRAM_VIRTUALLY_FRAME" val="{&quot;height&quot;:324.59375,&quot;left&quot;:36.125,&quot;top&quot;:40.21875,&quot;width&quot;:650.15625}"/>
</p:tagLst>
</file>

<file path=ppt/tags/tag21.xml><?xml version="1.0" encoding="utf-8"?>
<p:tagLst xmlns:p="http://schemas.openxmlformats.org/presentationml/2006/main">
  <p:tag name="KSO_WM_DIAGRAM_VIRTUALLY_FRAME" val="{&quot;height&quot;:324.59375,&quot;left&quot;:36.125,&quot;top&quot;:40.21875,&quot;width&quot;:650.15625}"/>
</p:tagLst>
</file>

<file path=ppt/tags/tag22.xml><?xml version="1.0" encoding="utf-8"?>
<p:tagLst xmlns:p="http://schemas.openxmlformats.org/presentationml/2006/main">
  <p:tag name="KSO_WM_DIAGRAM_VIRTUALLY_FRAME" val="{&quot;height&quot;:324.59375,&quot;left&quot;:36.125,&quot;top&quot;:40.21875,&quot;width&quot;:650.15625}"/>
</p:tagLst>
</file>

<file path=ppt/tags/tag23.xml><?xml version="1.0" encoding="utf-8"?>
<p:tagLst xmlns:p="http://schemas.openxmlformats.org/presentationml/2006/main">
  <p:tag name="KSO_WM_DIAGRAM_VIRTUALLY_FRAME" val="{&quot;height&quot;:117.99275590551179,&quot;left&quot;:383.40431102362203,&quot;top&quot;:62.24846456692914,&quot;width&quot;:85.42553149606297}"/>
</p:tagLst>
</file>

<file path=ppt/tags/tag24.xml><?xml version="1.0" encoding="utf-8"?>
<p:tagLst xmlns:p="http://schemas.openxmlformats.org/presentationml/2006/main">
  <p:tag name="KSO_WM_DIAGRAM_VIRTUALLY_FRAME" val="{&quot;height&quot;:117.99275590551179,&quot;left&quot;:383.40431102362203,&quot;top&quot;:62.24846456692914,&quot;width&quot;:85.42553149606297}"/>
</p:tagLst>
</file>

<file path=ppt/tags/tag25.xml><?xml version="1.0" encoding="utf-8"?>
<p:tagLst xmlns:p="http://schemas.openxmlformats.org/presentationml/2006/main">
  <p:tag name="KSO_WM_DIAGRAM_VIRTUALLY_FRAME" val="{&quot;height&quot;:117.99275590551179,&quot;left&quot;:383.40431102362203,&quot;top&quot;:62.24846456692914,&quot;width&quot;:85.42553149606297}"/>
</p:tagLst>
</file>

<file path=ppt/tags/tag26.xml><?xml version="1.0" encoding="utf-8"?>
<p:tagLst xmlns:p="http://schemas.openxmlformats.org/presentationml/2006/main">
  <p:tag name="KSO_WM_DIAGRAM_VIRTUALLY_FRAME" val="{&quot;height&quot;:117.99275590551179,&quot;left&quot;:383.40431102362203,&quot;top&quot;:62.24846456692914,&quot;width&quot;:85.42553149606297}"/>
</p:tagLst>
</file>

<file path=ppt/tags/tag28.xml><?xml version="1.0" encoding="utf-8"?>
<p:tagLst xmlns:p="http://schemas.openxmlformats.org/presentationml/2006/main">
  <p:tag name="commondata" val="eyJoZGlkIjoiNDVlZjAzNjJmMzM4YmRmYmNiMDFhYjJhZjc5MTdiYWUifQ=="/>
</p:tagLst>
</file>

<file path=ppt/tags/tag3.xml><?xml version="1.0" encoding="utf-8"?>
<p:tagLst xmlns:p="http://schemas.openxmlformats.org/presentationml/2006/main">
  <p:tag name="KSO_WM_DIAGRAM_VIRTUALLY_FRAME" val="{&quot;height&quot;:324.59375,&quot;left&quot;:36.125,&quot;top&quot;:40.21875,&quot;width&quot;:650.15625}"/>
</p:tagLst>
</file>

<file path=ppt/tags/tag4.xml><?xml version="1.0" encoding="utf-8"?>
<p:tagLst xmlns:p="http://schemas.openxmlformats.org/presentationml/2006/main">
  <p:tag name="KSO_WM_DIAGRAM_VIRTUALLY_FRAME" val="{&quot;height&quot;:324.59375,&quot;left&quot;:36.125,&quot;top&quot;:40.21875,&quot;width&quot;:650.15625}"/>
</p:tagLst>
</file>

<file path=ppt/tags/tag5.xml><?xml version="1.0" encoding="utf-8"?>
<p:tagLst xmlns:p="http://schemas.openxmlformats.org/presentationml/2006/main">
  <p:tag name="KSO_WM_DIAGRAM_VIRTUALLY_FRAME" val="{&quot;height&quot;:324.59375,&quot;left&quot;:36.125,&quot;top&quot;:40.21875,&quot;width&quot;:650.15625}"/>
</p:tagLst>
</file>

<file path=ppt/tags/tag6.xml><?xml version="1.0" encoding="utf-8"?>
<p:tagLst xmlns:p="http://schemas.openxmlformats.org/presentationml/2006/main">
  <p:tag name="KSO_WM_DIAGRAM_VIRTUALLY_FRAME" val="{&quot;height&quot;:324.59375,&quot;left&quot;:36.125,&quot;top&quot;:40.21875,&quot;width&quot;:650.15625}"/>
</p:tagLst>
</file>

<file path=ppt/tags/tag7.xml><?xml version="1.0" encoding="utf-8"?>
<p:tagLst xmlns:p="http://schemas.openxmlformats.org/presentationml/2006/main">
  <p:tag name="KSO_WM_DIAGRAM_VIRTUALLY_FRAME" val="{&quot;height&quot;:324.59375,&quot;left&quot;:36.125,&quot;top&quot;:40.21875,&quot;width&quot;:650.15625}"/>
</p:tagLst>
</file>

<file path=ppt/tags/tag8.xml><?xml version="1.0" encoding="utf-8"?>
<p:tagLst xmlns:p="http://schemas.openxmlformats.org/presentationml/2006/main">
  <p:tag name="KSO_WM_DIAGRAM_VIRTUALLY_FRAME" val="{&quot;height&quot;:324.59375,&quot;left&quot;:36.125,&quot;top&quot;:40.21875,&quot;width&quot;:650.15625}"/>
</p:tagLst>
</file>

<file path=ppt/tags/tag9.xml><?xml version="1.0" encoding="utf-8"?>
<p:tagLst xmlns:p="http://schemas.openxmlformats.org/presentationml/2006/main">
  <p:tag name="KSO_WM_DIAGRAM_VIRTUALLY_FRAME" val="{&quot;height&quot;:324.59375,&quot;left&quot;:36.125,&quot;top&quot;:40.21875,&quot;width&quot;:650.15625}"/>
</p:tagLst>
</file>

<file path=ppt/theme/theme1.xml><?xml version="1.0" encoding="utf-8"?>
<a:theme xmlns:a="http://schemas.openxmlformats.org/drawingml/2006/main" name="Office 主题​​">
  <a:themeElements>
    <a:clrScheme name="我的主题色">
      <a:dk1>
        <a:sysClr val="windowText" lastClr="000000"/>
      </a:dk1>
      <a:lt1>
        <a:sysClr val="window" lastClr="FFFFFF"/>
      </a:lt1>
      <a:dk2>
        <a:srgbClr val="E6325C"/>
      </a:dk2>
      <a:lt2>
        <a:srgbClr val="E6325C"/>
      </a:lt2>
      <a:accent1>
        <a:srgbClr val="A3CD39"/>
      </a:accent1>
      <a:accent2>
        <a:srgbClr val="A3CD39"/>
      </a:accent2>
      <a:accent3>
        <a:srgbClr val="4EC0A5"/>
      </a:accent3>
      <a:accent4>
        <a:srgbClr val="4EC0A5"/>
      </a:accent4>
      <a:accent5>
        <a:srgbClr val="E4BE33"/>
      </a:accent5>
      <a:accent6>
        <a:srgbClr val="E4BE3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极目远眺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F360BE8B-6686-4F3D-AEAF-501FE73E4058-1">
      <extobjdata type="F360BE8B-6686-4F3D-AEAF-501FE73E4058" data="ewoJIkZpbGVDb250ZW50IiA6ICJVRXNEQkJRQUFBQUlBS20rbGxnS21LQUlxZ0VBQU9zREFBQU1BQUFBWkc5amRXMWxiblF1ZUcxc2haTmJUNnd3RklYZlQzTCtBK2s3STIxQllRTEhqSXkzWkR3YThmS01aY00wQTYwcHhhTXgvbmRiUEprTERwRUhFdGEzV0czMzNvMlBYNXZhZVFIVmNpa1NoQ2NlY2tBd1dYQlJKYWpUcFJ1aTR6Ky9mOFZ6eWJvR2hIYXVzd1E5Y29FY281eDN2RWpRTzR2d1U0Qjk1ajVSU2x5ZkJxRWJZc0J1eVlEU2dOSXdpbzQra1BPd1hvVk12TWtoTXJHT2VXeDBLa1hKcS85Q0wyYXk3clJ4T3c4SkNqeU1EZ2J3S205WGxubTc1UDY1eURYYzVCWDh6UnV3aHJQWklqc2QvTDZVLzg0Vkx5eSt1NzNmUTIrN0d0UTR0dWVHbWdzWXQ5Z3RuQ2pJVi9zdDE2cWFkVm91OGpmWjZmMldwdm5ac1pCc2xYNFY2VHUrcklSVU1JY3lGVHJUYi9WWU9kYStNeW4waU9lMEJxWVZaM21kS3RtMjY3aE4rZU9EWVIvalRKdFI0blc3VTVzdnpibko5ZEpNZ2orbzNBNzF0OElIV2ZHTWFmN1NOL3BTRlBBNjJJdlZXNnR0QmllZVAvTmVtWkJnSTJaTUFZaEhYdWhsRHlQaURlRUY4R3JaMXdWNzRmWWFkYTVMcVJwTENtaFhHNUthdm1zbzV1WmxJZkdJNzNxK1M0aEQ2RFRBVTB3SFh0blBHajZLRHJmMmUyVXVZY2xIWStnVVI5L01nNXkrSi8yMU5SK2ZVRXNEQkJRQUFBQUlBS20rbGxqZkJCR01pQWdBQU41TkFBQVBBQUFBY0dGblpYTXZjR0ZuWlRFdWVHMXM3VnhiYjl6R0ZYNHZrUDlBYkY3YUFOSGV1Rm9KV0RYUWJSVUZXbVdyWGN0Mlh3cHFkN1E3TWNraHlKRmk1U21Ka3laQW5Bc1FKMEhUcGtEUUJoSDZZaGV0MFpjbXY2WnJPZitpWjJiSTRXM0lwU3c1OFlYckI1TThaODV0NWx6bWUxRG5sWnVXcVIwajE4UEVYcW5VRjJvVkRka2pNc2IyWktWeVpkaDllYW55eW05ZitGV25iMHlRdHIwQkxEVmdHWjQ0YUtYQ3ZsVzBYY09DNTUrK3ZmOXl2YUw5bmhBTGVDcmFGUnZUbFlwbFZiUytpL3FHZzF6NDNLeUFLQTErWEZ6ZkpZN25mK0FmcitJeG5Xcjd3Rmh2TkJaYWpVbzFTbjBWNGNtVU1uSjd1Ym5RcnRYalpLWlFDbWpVYTJscUtLQ3gzSTZUbVRsckxqSnU1SnNnMmViWTBpY3VkUTNNR2Jxck80UE5PSG4xaUpJQmZnc3g4bkR2eW1hR2toMTB5Q1hVTXVoRDR1U1I5d0lUazhZRkRHdUVVbUlwT0FZamw1am1OUzU4b2FXaVhWZlN0bHc4WGtNVGJGOVQyQ1dKMXhYRTE5M0pCbmJSaU1JcGpCdlVxU2FQU21mSE9DRkhOTHI4dFNQTDZaRXhVdmpDU0FONllpS0ZWazd6OTJFeFR0bzlzZzUyMERFeUZjc3NxMmU4UVZ4K2tOSWtiQXRTOGdTQ2kvdkkzY0FlVlMwRTZxdGtEblhWOHhoeEtaRVd6bUJrQ1BkYXRTUUpjbThFTXYybzFoWlNES0JSUnE0V0NYb3N4a3gvRnlOenpMaE40MFFiVE1tYi9TbWhKRGplMmk0LzBQS1ZFL3ZFWTBJMW5sTVFFUEJLRTRrRDRhNzVURHZZUmdIakVOMmtFQ09Ld2FGQVZDSU0zQXl1MzA4ZFVaT0NLalQ3L3ZQWlp4K0x0eXNyRmZaZlJldWF4a1RJeDlSRUNzRmMrTDVoSHZFd1FPMWFxUXlHZTdGUWNaWXVzYW5XTlN4c25xeFVlaGd5d1NPUW90Y044S3FpaVFEQXRtdnJ4Q1JRN2w3VStTOGU4bXJnUkNISEd0S3h2Ly83NGJkM3BHUGNrNmZhczBYWk9HNmQvdlRWcWZSc0F6bUdTeTFrMDZmUVBmLzBNLy9hZ1grYmxvRk42WjcvOWpSN3RpVFA1SCsrKzk4UGZ6bTdjLy9oM1cra2cxY2hxKzBuL1dpR0gveUtsaXgwbnF5RVhXeWFYZUphQnZXSG5sM21uaVN2YlhWZFlnMm55RW8wbjA3ZnhUWWRJSHJrYUYwTWpYWXdSWWpLUVBwelVpMHNqMnhra2VXUkRTaVJFWXBOQWozRGhlWXBmT1d0UGZvQlJvSG9xK2pza1MvU0txanJNT3RGWThPLytEdjY4TmJ0QjMrNksydnF0bjJNUFh3UWJwKzJRMFkzZ2l6bURnWXZxOUM2ajBPK05XTjBZK0tTSTNzY01BeHN3MUZOTzFIMXMzKyt5MlpJdi9CbGFROWFqRXE5ZUl0cTk3a1Y2bm1UQzRQUkVadklsRGZENHZUMjEyZDNUbU5OaUxQeHc4YWJjVFB1RHFkdUhoN0NLTVBJelVVRm1iVTVUbFRRMW9sdHcxb2h2S1ZIak9YazRLM1hDNjNWMllFd3NIM0E4clFXV0w2UHFXRmllcEpqdTk3T3RWMnY1ZGl1SkE2bU1PY25xSjJxYjJ2d0xwaEVMdkZuLzdqQkRLM3hEWkZkRHlvQ3pIMGo1SG1CVXcvdXYzTjIrbEhjSmRld3ZVTkkwR1Rka0pOOFUxOU9WNVZ3Z0c4MkZ0UGtWWHVpbWhnNWJhdnZEN2d0dlptWWdDV2R6N2pOZGoxTmhUTWNySyszZFZpdjdZbEpXdXNsWjljSVA1ZFhYMnpHdUJ1S1ltbGlSekY4UzVwcTlxNnFRdGpodysrR1FZMlVRZmhnZTh3M1dhRUNhbUVHSGJKTkliR3ozaWVReGw1U2tQanM3M3FmMW1WSkV1ZW1sbXdrZkZHRzQ1eFdOSUJWb1htT1BRMVpwT2JhVTJTVFF3c1YyMWJNb3Fhd3FGbkFJcFlQeko3NlhHc3VMVjY2c0U2LzlIaXg1QTE5S1dSZjhDbldCSHZZR3lXWHZuN3dCbFJDWmpDL2tpVk9jMkpGWi9NWUtjNHgvN3JoQmhkMXJadk92dFJDVVNIOW1lTjNSM2gwbzJkNDBQZGE5ZFQ0bEJwT0JzVEVZMlZ3WmRWLzhkRC9LWUlWeWt0bnZZMlVGRW05aXRSNFE0eHAzZUNSZ09HUVpqUDFEVXFSYS9zcHIyVGpRTUtxNjVJM09WY3RHQVRUTlVsc2d6MHV6c3hkaFVETUMya3FyTkRDbG5TV2diTEx3cWFCc3FreEJqbkxyRTJqUXphaDFsdXRVYnJwaUMwSXRLZjJKbk1IT3FKbForOE9Nd0I4WjlkOGRZWEpFTkNwUms1aXJPZkNFSkE2Nm53eWlGM0doL0MwZVpNaWV4eW9WbG1YMWNBbFE2eVJ6eXRjZkVXOHVlZlZCN2trcCtGTG5xM3pOTzdZcW9MVlZLNUpEd2xRT0ZpQUY0YjFCUjZQbDVMZ20ySjlxRFd5V3NRbWYvbndKaFYzdjd5TEdlZFV6ZzZoSE5DNVpzTFFydTJ2bW5nQ1Z4RzRwd2lZUnh3cVVkanF5NHVMTmJoVkRvMkRBU1V3cGk4cFR3b1hHY3UzWmZZdjI0MzFxZUVhSXlnbDJ2WTFVWDJMM3lMbnllNkQ2SWxyT05OQTlzQmhDZXBmNlh4ditSVnEzTVd1UnprUHZMQ2JYUEM4Sis1NmZMRXhRbXNJNG9qQzk5VkR5b2JobkFNcExuaWVKb1RxL3IxUTlGa1dSejI0Q1diVk9ybExHVFJPZHh5dEwzeGN2NWFSeERGKzZnU01MamJIQzZOT2xUcDU4cXRPTHZuUjFWdHdLWnE5LzkzczA3ODl1Z2x3d3RYaEVRUit1bFAxTkxGRWZJaTErQzFFTEVSZGpGSmwxS2VjcUZUdUV0NlhzcWZjWFE2bjVqQ3NtOFJENDV3bXZVc1kzcE9yZ2wybGN5VDB5REVha3F4d0ZwNUFPWGVoR1k5elZqUFY4bjUrcVFabFJLYWFxYWlJQ1RscC9zc3BMUmI2QzVud09NNkNVbTJucWtndCtUSE1SSC9xbVF0WE5CNFRYRkZ2S3pDRmNLSlJnUm5GMElwV0t4ZXRhTFRiS25wa0ZGbHFud3V1YUNTSHBCS3ZpUDNtNHhWRkluanBnRVdCWFE0dC9EbndDcFlReGZDS3k0dlhPUUNMYzhVclZ1eEt1S0tFSzBxNElpWHpXWUVyaXRRdHZpTFczQzhmclNoWW9PU2lvcVZVTGtxTkNJOE1WalNTV01jdmkxYXNRNmxEYmhxd3FEMkRXSVgrbkdNVmU5czdmL0NvNFZMZTRIWUljWDc5bTlsLzM1NTlkdGVFNTltUC96ajc1RzRKSS9nTVR3YU1VTGpBRmhtOU9PUEZVSVR6MmZQOG9BaUZJbjhoQ3g3RFNmaFpNSVRtTTRZaE5CZjFFa01vTVlRU1F5Z3hoQkpES0RHRUVrTW9NWVFTUXlneGhPY0pROWkyTVoxOStNM3MrNDltdDc4c0FRT2ZvUVFNTG01UENSaGNuZ1ZQSzJDZ1AyT0FnYTZyMm5JSkdKU0FRUWtZbElDQkZGUUNCa21tRWpBb0FZTUlRd2tZbElDQkVGZ0NCaEVqbm5UQTRNRy9UbWQvdkQzNzhhdlpoL2RjZEloY1pJL1EyZGZ2emY3ODE0ZjNiczArK09IQkYvZEtETUZuS0RHRWk5dFRZZ2lYWjhHVGl5R0l2NWtGRC84SFVFc0RCQlFBQUFBSUFLbStsbGdrOE52NE9nQUFBRG9BQUFBT0FBQUFjbVZzY3k5ZmNtVnNjeTU0Yld5enNhL0l6VkVvU3kwcXpzelBzMVV5MUROUVVrak5TODVQeWN4THQxVXFMVW5UdFZDeXQrUGxzZ2xLelVrc0Fhb3B6c2dzS05ZSGlnQUFVRXNEQkJRQUFBQUlBS20rbGxnazhOdjRPZ0FBQURvQUFBQVRBQUFBY21Wc2N5OXdZV2RsTVY5eVpXeHpMbmh0YkxPeHI4ak5VU2hMTFNyT3pNK3pWVExVTTFCU1NNMUx6ay9KekV1M1ZTb3RTZE8xVUxLMzQrV3lDVXJOU1N3QnFpbk95Q3dvMWdlS0FBQlFTd01FRkFBQUFBZ0FxYjZXV0JiME43UzJBd0FBWXg4QUFBa0FBQUIwYUdWdFpTNTRiV3p0V1V0djAwQVF2aVB4SDFiTHVZMGR4M1lzeFZSdGFVU2xCcFVtNG5FMDlqcXg2cXdqeDlDV0V4ZCtBQkxxQVc2SUF4Y0tCMjRJL2swcCtSZnN5M1lkUHhTa1B0TEt1NGV1eC9QeWZET3oyMDFuN1hEc2cxY29uSG9CTnFHOEtrR0FzQjA0SGg2YThHWGtyclRoMnYyN2R6cURFUnFqS1ZrQk12Z1QySDVnUWtXRDRKRTFSaWFjdmZsdzl2NExGQ3dwMjJiZ0J5SG9qeXduT0REaHZhWXNzUUdaZUZ1SnhmOGNmNTk5T2o0dnpsUXc2YjdON0szYk5zS1JRcFM0Ymt0V1Zadlk1alNaMDVDajIycE1hekdhNitwSU4yS2F4bWh0eDVaY042YTFPUjh5SEZtUGFhcVF0VzFWaVdrNm8rbUdJYWV5VFc1WDB4MFh3Y2JDdm1mOGxJVXRyYTBwV2QrRjNvenYyZTlwRi9pa0ZzUkhML2dlN3Jza0tZYmhaSHp2TkZMY2NtaHVrVWpaMFJ6MEdCMEE5bGJPNFVkd242QnVFSTZ0Q0R4KzZkbjdQV3U2YjhLVkhDZmo3bnErTDVnSFJ4T2l1Ui80bmxQRW1nWVlwTjZTQkliZ2lmaFdPbktZOE85THpSUzkzdkV3S24yYmNEeEYzbkFVVVd2eXFrYUdYbWdyWWQrMEpwUzM2MXRSTmVPdUZVVW94Q3pDY2puckJocDZlRDBNZ3dQR1NjcXA3NzBtQVd1VmkyeGg1LzhFV0NCSXFCYkJnZ25rOFNCWnZvZGNnb2pCUm95T3hpWmtYWUZvVnFWeUp4cXhGNFZJVm1MVjRjbGFqU1Z2VEtBWFVFZUsvZWcwS2hSMUd1ZFMvSnF6UHhmdGdZY2owbVNsT082SXphdXBpcm9laWhIaVNBaUU2clMvWldtdjFHbC93UWd4bFhVNVZKZkQxUjk2Nmp4Zi9MaWpOT2xNamp0R2Zkd0JsOWozdGFTck9Jak9LNm1INXFwQ1IxMFZpMWVGcXRPWlZJVmVWd1c0bEtyZzBXN3BkQ2JSYnBkOVpiMU5YRnRCTEFZUjAzbWpDNkliNEdqK2Rta3VXandnc2tGbnNmV2J4RmQxTHJ0QXU2UjRDeUlycnZNNFdBVzNzeGdUT2xGTjgxOXRaVzl6ejA2K25uNytBZkxYZW9rWXY5NjhSYTJpWWd2UHRJcldBZ0lYMENxYWNhdGdWK2I4Z0pOY2NsYmtDMU8zL0YyaVBJK1NXMmpCa012Y0FUb1U5OUJ4enA3K1B2bjc2OXZzNDl2WnozY2tST3UrTjhRbTNFU1k1QU9KSGVIblh2RDlsNGJUZXRHUGdnbHJ0ZmtNVCt0Ti9HS1J2K0FmV2FGbEUrMUFvQ1ZxUFU0Tm1kam9XbVBQUHpKaHo3UERZQnE0RVhodVBVUWVCTnZQaW1MVzJTVXFoNkUxR1FIaFAwbTBiZXpzMFRKaFRwT0hIZVFtNjY0WFR2bERmMElScFZhbFV1MDlLeVJwUHdWQ0hkRzlFVVJSTUdiTEFRMEYrY3ZWNTdkQTFyZzVVRHZUd3FSSkdRQmJwbEh3clNGemtwSTVXdk1CV2VRZjNCSWdlTDZreG12WGF0ZVd6elU1ZGsxZU90ZVdPR3JYN2RyNVY5bXVKM1lvdXE4SXFxQ1FKN0dpUDVqL0ExQkxBd1FVQUFBQUNBQ3B2cFpZZml6NlhWTU1BQUJ4RGdBQURnQUFBSFJvZFcxaWJtRnBiQzVxY0dWbnRaWjVVRk5adnNjUGl5eUNnMEFRQkRHamdteU5QSlZGVk1ob055ZzRpb0NJU0VPYVpoTWlJQWlDaWw0RkFXVjVOTWpTMGtxR0phQWdSSkFRa1NVc2diUXlpR3dCb2hBSUNDcGJnaEt1NU9iZXVjNTcxYTlxcXFkcTNwdDY1OWJ2ajNQdXIwNzlQdWYzUGIvZndVYXdDYkRSMmRISkVjakl5SUE0L0FQWUcvRHQxOW0vTmI1dTh1L3VJWU8xQW5VbEVBcnk1R1MyQTFsMUdUbDFHWXdOaUFESXJQc3ZCL0RmUTBaV1RuNmRncUtTOG5vVjNJR3hFY2pLeU1uSnlzdXRXeWN2ai8rOWh2OEg4dXJyTkxidFBxU2c2ZXFudUQyU3NPZG1WcEhTanNNMWJWcHVmVUtEdlQ5R0pTaXYzNlN0czFuWGNLZVJzWW1wcFpXMXpUN2IvZDkrNStCNDVLaVRzL3NwajlPZVo3ek8rZ2NFQmdXZkN3bTlHQjF6S1RidThwWEVXMG5KS2JmdnBHYmZ6Y25OeS8vNVhrRnhTU210clB6aG80cmFwM1dNZXVhemh1ZnRIZXpPTHM2dkwxNzJEd3dPY1lkSFJubVRncW5wZHpPejd6OThGQzEvK3J3aVhvVy9ySDNsa2dGeXY2SC9McGM2emlVckx5OG5yL2lWUzBZMjlxdUR1dnk2YmJzVk5BNjVLdnBGYW03ZmMxT0pjRGlycUtaTmVjZGVONkhXajFGOTZ6Y1pXRTRhaXI2aS9aM3NYd05MK0QrUi9RYjJQMXc4b0Nvbmd5ZFBUaDJRQUlvYUY2ZUMvN1hSdTVjVTBCRld2VVduRk9MMENpbmlZMUlxdlVVL3puM0tpRU5QNUJIVFVmUHJYT29XVkpkTVdjVUFhTEdOZDRKVnFqK2V6VTFKSmsxUXlWcE42a1V0elFKeXN1NTRaY21IdFFqMkVvR2prUHZ3L2FXemhiUmdnZmZzNng5V0RsamNZUWxkeDV4NUI4WU9pTTlJYjBYTXoreFJxcDVuVFJSVDlhdXJhTHVkaFM5M0ZLckJPeTJ6YkZQUFRTZi9xZnJTTWIydWtaZ2ZEZ1RtQy80NEdDUjhjbmRtMVNpenRaMlNIWDZmcnZ6anFaS1FNdW9lbjYwOU5sUkdVdi9xNGxDL09NYnFkTnJ6VmF2VE9UN2N2QkJxckN0NUF3YmFJUXlzTThWQXlaK2x5UmdRK1ZHM1ltRHRURFQwVDlaYlNyeS9DQ0g0UWl2MHlZVTZPNXBTbHhsS2hVM3BHTmcyKzBVYy9EYkhzd01TVWpIUTVzeDZQMER5WXlGbmdqa3NORStmK0x1THJsVUlURUwyL1VENlV0NzdhYjZEZDRUaGdtaDVZdUNuVDRoazc2S3pXU2NwaUpWZXo2K0xtSjhWS29xVGFsOGJDV2xVRHBSQVhZL3U0Y1g1enAzTVBOMGdIR04ycXNtK3Q3ZEovTk96b1Ivcm5xUzVVNCtrZlg5OGY5aGhNejNqcFlCNlNrNGQwMHZlWkNHbXgwMlRaanRROE82QjdVdk5qSUYzOXcybURLTjVsMElxeXdiZTg4eXRERW9mRERpVmoxbEZveFBGcWFZS0JGY0g4STkyL1JLT1FHb2h3dXN4TUxIRTd0VWd4KzFvdDJuWlBzZ0tZOEVtU1lVbGRCK1k0dGpBWmFqWUhVRFh1MGg4T2VXODhZOTN2ZXhXaGhpM1lvZHJSZzhkWEhZSXpjOTNrblZrYXFTSVhkNzRDOVR1MkFPVVRXSmdvSk9mRkJVeXJpZGl0YXVOWGhRbndrVVRacDM5bG05NkRqaUxxRGZ0Q1hHTm5TMTZnOEY5NFF1MC9oV2xzSmd4MDVjZkJWMWk3dFVEN3pJbUdwUFBCR2JwM2NGQXdtVU12SkFUWVVCS05VSUluekRnNnlIeEduNU5yUFBNdE5lUE41TlNyKzlIWE9DMklxamRWWmcveVdsajNSay9DSmRNVXVmdGJOZ1lFR2JGN3hlbUpNVDBib1RmSE1iQUxZcFgzb1lkYkJJUDFSMWcySkVrYWg0RitqYW5KVWRHTEdqL3lSVjRiczBJeUl2d1hQVWRoYzZkMkpYcXZGSmNjNWRhNDFSV2NKOW01bERXVUc1RWVjRlhNbmpmZnVLbGI5ZFd5VmhVLzhtMEZuVGFicWc2cTgrTHFBQW5pa09salFmdEpzdUh3a2tUTkdocjRvZTE2TFdVMnl0Vm5pN1NoRG9memUrWTllcmYrL3AyK0tzaEdoandiaGlzc3BRWVd3VEdQQnV5REdvTUtUSzNTdkE2R3RHMDFIRkZtMFBYZ3J2bVdyZmk4a3lvUU02TDFES0tVcm5HOFZhVFBkNWllVzVWV1VQaGdEdDN3MTliekd0eGh6ODdsYmJwdkg2OGFUcmt5YWp2TWYycG5tQjdHdUhGdWZ5M21jaGU1bndSQnB6ZllHQkdCZmMwaHo0SDlXRkFkVUZpRFBYWFkrQkxBcDcwTkxKME0rT2o0YWI3d2JmYm5LS1d5N2NvcXJvWFBFLzNlYmZsMG5PZnJ1OXJIbTEyamhMbm54UjcxUzhvNnJnVTd0TDJNUFUzZEx5d2VxM2NicDg3eldQd1FmTW9SMTNIblRKRzZ6YXR5WGNTeWJWQnpLWDVZVC9ocWlBL0F3TVJGbmdPTmFNMUpVN1h1NGlxRExJc3hWNWQrbE9RY0RZMW1wekpxcmRwdGJpQjJ2VEhEQWtqNW0yRnYzUmRPcDAzTGc5bkNycWJpV2VFTFBaeHhkTXBiT3FJZHJiak41YU5VdEpaYVNtZDdhUFNUcTFodGZadVJ2NER2dmtZbDY4S2FmTGVmU1FBdHBnZ3FjYkhZaUJwTXdia2F6SlJMVHFibk1iWFF2U0ZtWk5CamVMZW02dzZER1RhZnhQaUc4eW1iNGx6UDQ2K0ZaSnZNVEtPSFpMRWlnZEYzaUZjYlNhWHovU1luVGtlNWRlZnBCM2lLWlhxNnVodUxBaE5FNXYvWURwTU16a1oxbHRBY3drdDhkMGRtVTdZd3FCZG1ua1RpdEN6R2xwODlIbnV0M1RkcmhIQ291ZUhPNGg0Y1puNEdWck9JTU5HVk9uUC9QbDdHS2hRYTlWYU5ZeTN3VVByd0VCT0tCNzNRUXpNZDJFZ29GZDY4anFnTjVqbEUxRXBmbUpQbWx6UXdudW5vS1JqYURQdTZuVElnZUM1N1MrdURnVHdEeVlqNUNPYXZlaFJZaWErMFJmU1JEbDFiWm5PZTlVY0syNkM3YXF2djhaQWJld0NTU2pYb1Z1V1d4eVhQMFdkRjRrcUoxWlRHRlZ4NHh2VWpnN2I3MFNzUlJZSmRRL2N2ZlpmWXl6QS9ZOHRWaHF2Tm44M01qbzJyckt2ekpvNzBGTnJ0R3lCTXlBL2tZZ1lHRjJHMmx4SUsrL0lqQWN4a1BBa1VSWHU3bUk5aVZoZ1RQQlQ5anMyQ3RSdSs1cExzNkFRQzFWWTg1Q3dTZHZUZmljWENhVEg2NGtLY3lldjdlaW81OW8yUHh1T01ROWY3T285bXZEWGF4VStoeWx4Q3hpNDhzTDNnYWZoL2NFTDkwTjZnaTVHUHJLOEg5STk1NUlYNVJheXI1TjMzUHF1MDFpcHY5cHEzQWZvYmRXbXBiZG40OFVIT2V5elZJUmcwUW1OVUhGdDE2ek9IN2lHQWFYRlpqOUJHREVDSVFTTDA1NUtkakxMbFBPNlZscmE4QlB2WVVoT0ppNW9aRkV1aTlOTWRDcTd3NWUybkMvMGdZUzRLQVlSQno5QjQ5SUlYK3hJOWVuL2ZMdk9UTzhwM2lSOHBFK25rdm5PcVh6SCtrMGxKOUpRNWNXQ2dPUXpUYVJTdmNvNzU2Y2JtZ3FHRm5mTkZBb1dsNzB6ZTI5REFTN3dEbHA5VlZnRkQzMUJyV3N5T1RjYzhZZGNHMlRqcDZuazh0TDhCdS9vak9xd0ZTcThVNEZtdFR4cW9HcStyYVdoZ1RrV0dXazE2TG0zTG9wamZWT0NhNkh0RzRhNUpucy9pVTBjeWVlSWYwVjNEeEU3c21FelZNbEIxS1VuRm01NE1QWk0yRnhXU1ljNkt1SkoxYU1VWmw1ZU82UnBuclF3UFhjNU1pYU1JcmdxMmJ6Yk4zZUxsYWxiVkVtK3Z6RitiWWVNVkovdUxyL3lpbkJoMFMzMzRGeEJqSStXenNWUjV1SHNGS3ZjZlp0ZkRvUmJtZlU5MkRsMTdONVF1ZldrOGlCZC9rT1Q2U3BCVU9IZzA3VXZ0V0xSdkNMek0xWEFUSVFpV0R5aXMxQ3hvNWVJcUVvelVXM1k2SmdVTHl5Qkx1bjJKcUx5UkF5Y3AyY1F0ZUxkL1lyUVYxQWR2NTNFMHo3Wmo1QW05Q2xpWmRpcGRHNk5uaHFHYXBPU3Zra3VFV2wyV0Y4SjRQSG05cjRkS3l1TWZzTWZNRVg5TEZnQkdCaFJkQkROdHZNSjZLK2tXdnFDZW5GOFZBU1BMTmI5cFVOYmw0Tm9ORTZsdEZxb3h0c0pvUVJTV09aTmxBUVBURkZJNmZiYnBTa3Rhano0RC81Qzc2TndpcDlnZ2N5bWFqMStiTVdTaDBMaTlxaDQxMVJ5U3ZrWWNJbnB1T2VXWkxydnpFRDZvME85bWtZcGo1S3FraDZkaUJoeEdJcWtwM1crdWxCMXdySWhvRnczOU5USHc3dWowcWMvcHROTVBHYWV2c3RPRDliTmVsaXVZcU85T0ZCV1pCamJvL0NMVzNoL2pxMEJxb2NYVkQ4TXZMU0NKZ29oc1Q5VUc0dytKQUhQdDdsZmI2VWE2bHFKNnc3dlZrLzFwSGRKSzRkZzJaYnA2b09RUkd5RHRvdElhMWVDY3Y2Rit3MHZTYlpmZnd2VnVMUXVwVkMxVUIwa1ZQb0VDbVRoNTYzUlpDY0p4eVZ6TkJ4dnN5bFVBblNPZUl1dmhsd3NlaFAzQzdwZVcrSUMwenZ5ZFRtM0VDL0IyQTd5d0I5RmlrbU1IbTMyYzRQaDUvSHFINThyMU5EbXJEZEVsb2R1eXQ5N3pRa0Rhcmo4RXZDUzFQL3QxNWZNTWRJTktzSWZ4dDg5UmQ3cUNWV25xMEltSTUxalFrODhIb3lzeXpsVjRmVEsyV1RDWURCODdHNFlqVkkvRUdIY1h1cXY4Nmk5ejluMDg3dXJCdG1zSlkzbS9NQVAvRWtXZkhrVzBmUkVzemRMOENlWndBdVJ4OXNRbXZtN3F5M1R4VTluVzZIWDFuc3hvUElRQTU5WXcydG5HejNRS3hDOGk0d3c4UWxpOC90aDl2M1Q2RjE3YjJEZ0wrZURVVzFYRE14QzlNOE1jODh2SC9ESzNBQXQ4OGtmS0NKdFJOT2FPOE5CbFp2eFZFbHFtNW1GcjVaN3hkdWxPV0hoQzd1S3NzZG51RFA4Q2RLTjRzSnhnYktIWVVLYzRaSFVjNEVPMmJaYVdVTmVSNG5oZlE1K3R5c1g1cmhWM2QwTEZZT1YzVmVYSlU0djQ1bTF6WFRLcU85dzdjakRJOW5xR1V2ZE9sM1NMMjZlaUd5cThlUFU5Y2JGTi80L2pJU04vZzFRU3dFQ0ZBTVVBQUFBQ0FDcHZwWllDcGlnQ0tvQkFBRHJBd0FBREFBSkFBQUFBQUFBQUFBQXRvRUFBQUFBWkc5amRXMWxiblF1ZUcxc1ZWUUZBQWZ2aHlabVVFc0JBaFFERkFBQUFBZ0FxYjZXV044RUVZeUlDQUFBM2swQUFBOEFDUUFBQUFBQUFBQUFBTGFCMUFFQUFIQmhaMlZ6TDNCaFoyVXhMbmh0YkZWVUJRQUg3NGNtWmxCTEFRSVVBeFFBQUFBSUFLbStsbGdrOE52NE9nQUFBRG9BQUFBT0FBa0FBQUFBQUFBQUFBQzJnWWtLQUFCeVpXeHpMMTl5Wld4ekxuaHRiRlZVQlFBSDc0Y21abEJMQVFJVUF4UUFBQUFJQUttK2xsZ2s4TnY0T2dBQUFEb0FBQUFUQUFrQUFBQUFBQUFBQUFDMmdlOEtBQUJ5Wld4ekwzQmhaMlV4WDNKbGJITXVlRzFzVlZRRkFBZnZoeVptVUVzQkFoUURGQUFBQUFnQXFiNldXQmIwTjdTMkF3QUFZeDhBQUFrQUNRQUFBQUFBQUFBQUFMYUJXZ3NBQUhSb1pXMWxMbmh0YkZWVUJRQUg3NGNtWmxCTEFRSVVBeFFBQUFBSUFLbStsbGgrTFBwZFV3d0FBSEVPQUFBT0FBa0FBQUFBQUFBQUFBQzJnVGNQQUFCMGFIVnRZbTVoYVd3dWFuQmxaMVZVQlFBSDc0Y21abEJMQlFZQUFBQUFCZ0FHQUowQkFBQzJHd0FBQUFBPSIsCgkiRmlsZU5hbWUiIDogIue7mOWbvjIuZWRkeCIKfQo="/>
    </extobj>
  </extobjs>
</s:customData>
</file>

<file path=customXml/itemProps27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18865</Words>
  <Application>WPS 演示</Application>
  <PresentationFormat>全屏显示(16:9)</PresentationFormat>
  <Paragraphs>793</Paragraphs>
  <Slides>29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56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86" baseType="lpstr">
      <vt:lpstr>Arial</vt:lpstr>
      <vt:lpstr>宋体</vt:lpstr>
      <vt:lpstr>Wingdings</vt:lpstr>
      <vt:lpstr>Impact</vt:lpstr>
      <vt:lpstr>微软雅黑</vt:lpstr>
      <vt:lpstr>Modern No. 20</vt:lpstr>
      <vt:lpstr>JetBrains Mono</vt:lpstr>
      <vt:lpstr>Calibri</vt:lpstr>
      <vt:lpstr>Bodoni MT Condensed</vt:lpstr>
      <vt:lpstr>方正豪体简体</vt:lpstr>
      <vt:lpstr>Calibri</vt:lpstr>
      <vt:lpstr>Segoe Print</vt:lpstr>
      <vt:lpstr>Arial Unicode MS</vt:lpstr>
      <vt:lpstr>Calibri Light</vt:lpstr>
      <vt:lpstr>Chelsea</vt:lpstr>
      <vt:lpstr>Charlemagne Std</vt:lpstr>
      <vt:lpstr>时尚中黑简体</vt:lpstr>
      <vt:lpstr>黑体</vt:lpstr>
      <vt:lpstr>Segoe UI Symbol</vt:lpstr>
      <vt:lpstr>华文宋体</vt:lpstr>
      <vt:lpstr>华文仿宋</vt:lpstr>
      <vt:lpstr>华文中宋</vt:lpstr>
      <vt:lpstr>华文新魏</vt:lpstr>
      <vt:lpstr>华文楷体</vt:lpstr>
      <vt:lpstr>华文细黑</vt:lpstr>
      <vt:lpstr>华文行楷</vt:lpstr>
      <vt:lpstr>华文隶书</vt:lpstr>
      <vt:lpstr>微软雅黑 Light</vt:lpstr>
      <vt:lpstr>新宋体</vt:lpstr>
      <vt:lpstr>楷体</vt:lpstr>
      <vt:lpstr>方正姚体</vt:lpstr>
      <vt:lpstr>方正粗黑宋简体</vt:lpstr>
      <vt:lpstr>等线</vt:lpstr>
      <vt:lpstr>等线 Light</vt:lpstr>
      <vt:lpstr>隶书</vt:lpstr>
      <vt:lpstr>.萍方-简</vt:lpstr>
      <vt:lpstr>Wingdings</vt:lpstr>
      <vt:lpstr>Arial</vt:lpstr>
      <vt:lpstr>Libre Baskerville</vt:lpstr>
      <vt:lpstr>Libre Baskerville</vt:lpstr>
      <vt:lpstr>Libre Baskerville</vt:lpstr>
      <vt:lpstr>Open Sans</vt:lpstr>
      <vt:lpstr>Open Sans</vt:lpstr>
      <vt:lpstr>Open Sans</vt:lpstr>
      <vt:lpstr>HarmonyOS Sans SC</vt:lpstr>
      <vt:lpstr>JetBrains Mono NL Medium</vt:lpstr>
      <vt:lpstr>p22-mackinac-pro</vt:lpstr>
      <vt:lpstr>p22-mackinac-pro</vt:lpstr>
      <vt:lpstr>p22-mackinac-pro</vt:lpstr>
      <vt:lpstr>Eudoxus Sans</vt:lpstr>
      <vt:lpstr>Eudoxus Sans</vt:lpstr>
      <vt:lpstr>Eudoxus Sans</vt:lpstr>
      <vt:lpstr>MingLiU-ExtB</vt:lpstr>
      <vt:lpstr>仿宋</vt:lpstr>
      <vt:lpstr>Agency FB</vt:lpstr>
      <vt:lpstr>Trebuchet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锐旗设计；https://9ppt.taobao.com</cp:keywords>
  <cp:category>锐旗设计；https://9ppt.taobao.com</cp:category>
  <cp:lastModifiedBy>无问西东</cp:lastModifiedBy>
  <cp:revision>963</cp:revision>
  <dcterms:created xsi:type="dcterms:W3CDTF">2013-02-20T08:47:00Z</dcterms:created>
  <dcterms:modified xsi:type="dcterms:W3CDTF">2024-04-22T17:40:29Z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CDF10717C2344ADCA4E5CC054C2C24B7_13</vt:lpwstr>
  </property>
  <property fmtid="{D5CDD505-2E9C-101B-9397-08002B2CF9AE}" pid="3" name="KSOProductBuildVer">
    <vt:lpwstr>2052-12.1.0.16729</vt:lpwstr>
  </property>
</Properties>
</file>